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540" r:id="rId2"/>
    <p:sldId id="535" r:id="rId3"/>
    <p:sldId id="541" r:id="rId4"/>
    <p:sldId id="544" r:id="rId5"/>
    <p:sldId id="545" r:id="rId6"/>
    <p:sldId id="537" r:id="rId7"/>
    <p:sldId id="546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532" r:id="rId18"/>
    <p:sldId id="536" r:id="rId19"/>
    <p:sldId id="548" r:id="rId20"/>
    <p:sldId id="547" r:id="rId21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502E98BE-F07D-476F-A526-87FCD63D7793}">
          <p14:sldIdLst>
            <p14:sldId id="540"/>
            <p14:sldId id="535"/>
            <p14:sldId id="541"/>
            <p14:sldId id="544"/>
            <p14:sldId id="545"/>
            <p14:sldId id="537"/>
          </p14:sldIdLst>
        </p14:section>
        <p14:section name="Digramas" id="{CCD5F165-DA11-468F-AAF0-B1391007B157}">
          <p14:sldIdLst>
            <p14:sldId id="546"/>
            <p14:sldId id="259"/>
            <p14:sldId id="260"/>
            <p14:sldId id="261"/>
            <p14:sldId id="262"/>
          </p14:sldIdLst>
        </p14:section>
        <p14:section name="Santiago" id="{B17270A8-F784-47CD-876E-5F2949BBDB4C}">
          <p14:sldIdLst>
            <p14:sldId id="263"/>
            <p14:sldId id="264"/>
            <p14:sldId id="265"/>
            <p14:sldId id="266"/>
            <p14:sldId id="267"/>
          </p14:sldIdLst>
        </p14:section>
        <p14:section name="rest" id="{6D987786-AE76-4982-9D89-E3B6953A492A}">
          <p14:sldIdLst>
            <p14:sldId id="532"/>
            <p14:sldId id="536"/>
            <p14:sldId id="548"/>
            <p14:sldId id="547"/>
          </p14:sldIdLst>
        </p14:section>
        <p14:section name="Resto" id="{D00C7F1C-7620-4010-AE7B-7FA3831EB75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595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8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C"/>
    <a:srgbClr val="343433"/>
    <a:srgbClr val="FF6C00"/>
    <a:srgbClr val="38AA00"/>
    <a:srgbClr val="766363"/>
    <a:srgbClr val="FFF5EA"/>
    <a:srgbClr val="0032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30" autoAdjust="0"/>
    <p:restoredTop sz="97242"/>
  </p:normalViewPr>
  <p:slideViewPr>
    <p:cSldViewPr snapToGrid="0">
      <p:cViewPr varScale="1">
        <p:scale>
          <a:sx n="77" d="100"/>
          <a:sy n="77" d="100"/>
        </p:scale>
        <p:origin x="606" y="90"/>
      </p:cViewPr>
      <p:guideLst>
        <p:guide orient="horz" pos="595"/>
        <p:guide pos="3840"/>
        <p:guide orient="horz" pos="18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8/04/2025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8/04/2025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8/04/2025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8/04/2025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8/04/2025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8/04/2025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8/04/2025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8/04/2025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8/04/2025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8/04/2025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8/04/2025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8/04/2025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8/04/2025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8/04/2025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8/04/2025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8.png"/><Relationship Id="rId3" Type="http://schemas.openxmlformats.org/officeDocument/2006/relationships/slide" Target="slide13.xml"/><Relationship Id="rId7" Type="http://schemas.openxmlformats.org/officeDocument/2006/relationships/image" Target="../media/image26.png"/><Relationship Id="rId12" Type="http://schemas.openxmlformats.org/officeDocument/2006/relationships/slide" Target="slide16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4.xml"/><Relationship Id="rId11" Type="http://schemas.openxmlformats.org/officeDocument/2006/relationships/image" Target="../media/image21.png"/><Relationship Id="rId5" Type="http://schemas.openxmlformats.org/officeDocument/2006/relationships/image" Target="../media/image19.png"/><Relationship Id="rId10" Type="http://schemas.openxmlformats.org/officeDocument/2006/relationships/image" Target="../media/image27.png"/><Relationship Id="rId4" Type="http://schemas.openxmlformats.org/officeDocument/2006/relationships/image" Target="../media/image25.png"/><Relationship Id="rId9" Type="http://schemas.openxmlformats.org/officeDocument/2006/relationships/slide" Target="slide15.xml"/><Relationship Id="rId1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Proyecto/Documentacion/Informe%20T&#233;cnico.docx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slide" Target="slide11.xml"/><Relationship Id="rId3" Type="http://schemas.openxmlformats.org/officeDocument/2006/relationships/image" Target="../media/image8.png"/><Relationship Id="rId7" Type="http://schemas.openxmlformats.org/officeDocument/2006/relationships/slide" Target="slide9.xml"/><Relationship Id="rId12" Type="http://schemas.openxmlformats.org/officeDocument/2006/relationships/image" Target="../media/image1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5" Type="http://schemas.openxmlformats.org/officeDocument/2006/relationships/image" Target="../media/image13.jpg"/><Relationship Id="rId10" Type="http://schemas.openxmlformats.org/officeDocument/2006/relationships/slide" Target="slide10.xml"/><Relationship Id="rId4" Type="http://schemas.openxmlformats.org/officeDocument/2006/relationships/slide" Target="slide8.xml"/><Relationship Id="rId9" Type="http://schemas.openxmlformats.org/officeDocument/2006/relationships/image" Target="../media/image11.png"/><Relationship Id="rId1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015D167A-EE62-EA02-E6F4-53710691F485}"/>
              </a:ext>
            </a:extLst>
          </p:cNvPr>
          <p:cNvSpPr txBox="1"/>
          <p:nvPr/>
        </p:nvSpPr>
        <p:spPr>
          <a:xfrm>
            <a:off x="1781486" y="2082724"/>
            <a:ext cx="64536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5400" b="1" dirty="0">
                <a:solidFill>
                  <a:prstClr val="black">
                    <a:lumMod val="75000"/>
                    <a:lumOff val="25000"/>
                  </a:prstClr>
                </a:solidFill>
                <a:latin typeface="Work Sans Bold Roman" pitchFamily="2" charset="77"/>
              </a:rPr>
              <a:t>Refugio </a:t>
            </a:r>
            <a:br>
              <a:rPr lang="es-ES" sz="5400" b="1" dirty="0">
                <a:solidFill>
                  <a:prstClr val="black">
                    <a:lumMod val="75000"/>
                    <a:lumOff val="25000"/>
                  </a:prstClr>
                </a:solidFill>
                <a:latin typeface="Work Sans Bold Roman" pitchFamily="2" charset="77"/>
              </a:rPr>
            </a:br>
            <a:r>
              <a:rPr lang="es-ES" sz="5400" b="1" dirty="0">
                <a:solidFill>
                  <a:prstClr val="black">
                    <a:lumMod val="75000"/>
                    <a:lumOff val="25000"/>
                  </a:prstClr>
                </a:solidFill>
                <a:latin typeface="Work Sans Bold Roman" pitchFamily="2" charset="77"/>
              </a:rPr>
              <a:t>	Rodante</a:t>
            </a:r>
            <a:endParaRPr kumimoji="0" lang="es-ES" sz="4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Work Sans Bold Roman" pitchFamily="2" charset="77"/>
              <a:ea typeface="+mn-ea"/>
              <a:cs typeface="+mn-cs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ECB5751-7FA0-B52B-4F7A-01D26F3D629F}"/>
              </a:ext>
            </a:extLst>
          </p:cNvPr>
          <p:cNvSpPr/>
          <p:nvPr/>
        </p:nvSpPr>
        <p:spPr>
          <a:xfrm>
            <a:off x="7778187" y="4514127"/>
            <a:ext cx="3368233" cy="13195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6479BEA-185F-A6B3-F08A-0686679C14EC}"/>
              </a:ext>
            </a:extLst>
          </p:cNvPr>
          <p:cNvSpPr txBox="1"/>
          <p:nvPr/>
        </p:nvSpPr>
        <p:spPr>
          <a:xfrm>
            <a:off x="7778187" y="4581632"/>
            <a:ext cx="336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latin typeface="Work Sans Medium Roman" pitchFamily="2" charset="77"/>
              </a:rPr>
              <a:t>Marca externa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CBE3889-2B3E-47A9-8D58-04B96D1AA6ED}"/>
              </a:ext>
            </a:extLst>
          </p:cNvPr>
          <p:cNvSpPr txBox="1"/>
          <p:nvPr/>
        </p:nvSpPr>
        <p:spPr>
          <a:xfrm>
            <a:off x="1173295" y="4104578"/>
            <a:ext cx="336823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Participantes: </a:t>
            </a:r>
            <a:r>
              <a:rPr lang="es-ES_tradnl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Emanuel Buritica Guababe</a:t>
            </a:r>
          </a:p>
          <a:p>
            <a:r>
              <a:rPr lang="es-ES_tradnl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Wilber de Jesús Pineda Valois</a:t>
            </a:r>
            <a:br>
              <a:rPr lang="es-ES_tradnl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s-ES_tradnl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Miguel Ángel Guzmán</a:t>
            </a:r>
          </a:p>
          <a:p>
            <a:r>
              <a:rPr lang="es-ES_tradnl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Gabriel Gonzales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4CFD3B3-F0F0-4A49-96E1-970E1FEE485C}"/>
              </a:ext>
            </a:extLst>
          </p:cNvPr>
          <p:cNvSpPr txBox="1"/>
          <p:nvPr/>
        </p:nvSpPr>
        <p:spPr>
          <a:xfrm>
            <a:off x="3309837" y="4775276"/>
            <a:ext cx="31128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01/04/2025</a:t>
            </a:r>
            <a:endParaRPr lang="es-ES_tradnl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770E21A-DD47-4788-A0A8-22B5C4AA2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274" y="5018469"/>
            <a:ext cx="2734057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80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C8245F94-034A-C53D-93ED-AF7C6D3555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-38" r="231"/>
          <a:stretch/>
        </p:blipFill>
        <p:spPr bwMode="auto">
          <a:xfrm>
            <a:off x="0" y="0"/>
            <a:ext cx="122093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860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89DC297-3191-7BFC-787B-013B6D7034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-444" r="102"/>
          <a:stretch/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4640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Vista general de diapositiva 12">
                <a:extLst>
                  <a:ext uri="{FF2B5EF4-FFF2-40B4-BE49-F238E27FC236}">
                    <a16:creationId xmlns:a16="http://schemas.microsoft.com/office/drawing/2014/main" id="{C0EC4D3E-4B32-BFF6-1911-1F14A289E8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97265264"/>
                  </p:ext>
                </p:extLst>
              </p:nvPr>
            </p:nvGraphicFramePr>
            <p:xfrm>
              <a:off x="414481" y="2085555"/>
              <a:ext cx="2560000" cy="1440000"/>
            </p:xfrm>
            <a:graphic>
              <a:graphicData uri="http://schemas.microsoft.com/office/powerpoint/2016/slidezoom">
                <pslz:sldZm>
                  <pslz:sldZmObj sldId="264" cId="3444794848">
                    <pslz:zmPr id="{F8D1FA0C-11F0-4391-BE18-1BAC3BDE127A}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60000" cy="1440000"/>
                        </a:xfrm>
                        <a:prstGeom prst="rect">
                          <a:avLst/>
                        </a:prstGeom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Vista general de diapositiva 1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C0EC4D3E-4B32-BFF6-1911-1F14A289E8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4481" y="2085555"/>
                <a:ext cx="2560000" cy="1440000"/>
              </a:xfrm>
              <a:prstGeom prst="rect">
                <a:avLst/>
              </a:prstGeom>
              <a:effectLst>
                <a:glow rad="63500">
                  <a:schemeClr val="bg1">
                    <a:alpha val="40000"/>
                  </a:schemeClr>
                </a:glo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Vista general de diapositiva 14">
                <a:extLst>
                  <a:ext uri="{FF2B5EF4-FFF2-40B4-BE49-F238E27FC236}">
                    <a16:creationId xmlns:a16="http://schemas.microsoft.com/office/drawing/2014/main" id="{5324D59C-97AD-C31F-53AA-BAD13D3A59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25747446"/>
                  </p:ext>
                </p:extLst>
              </p:nvPr>
            </p:nvGraphicFramePr>
            <p:xfrm>
              <a:off x="6372637" y="2091600"/>
              <a:ext cx="2560000" cy="1440000"/>
            </p:xfrm>
            <a:graphic>
              <a:graphicData uri="http://schemas.microsoft.com/office/powerpoint/2016/slidezoom">
                <pslz:sldZm>
                  <pslz:sldZmObj sldId="265" cId="3903401656">
                    <pslz:zmPr id="{7EE5E6F8-7078-4E1D-B911-15EAE7F2873E}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60000" cy="1440000"/>
                        </a:xfrm>
                        <a:prstGeom prst="rect">
                          <a:avLst/>
                        </a:prstGeom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Vista general de diapositiva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5324D59C-97AD-C31F-53AA-BAD13D3A5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72637" y="2091600"/>
                <a:ext cx="2560000" cy="1440000"/>
              </a:xfrm>
              <a:prstGeom prst="rect">
                <a:avLst/>
              </a:prstGeom>
              <a:effectLst>
                <a:glow rad="63500">
                  <a:schemeClr val="bg1">
                    <a:alpha val="40000"/>
                  </a:schemeClr>
                </a:glo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Vista general de diapositiva 17">
                <a:extLst>
                  <a:ext uri="{FF2B5EF4-FFF2-40B4-BE49-F238E27FC236}">
                    <a16:creationId xmlns:a16="http://schemas.microsoft.com/office/drawing/2014/main" id="{2290B5C6-D99D-3894-0155-AA93C0724FC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7081886"/>
                  </p:ext>
                </p:extLst>
              </p:nvPr>
            </p:nvGraphicFramePr>
            <p:xfrm>
              <a:off x="414481" y="4832278"/>
              <a:ext cx="2560000" cy="1440000"/>
            </p:xfrm>
            <a:graphic>
              <a:graphicData uri="http://schemas.microsoft.com/office/powerpoint/2016/slidezoom">
                <pslz:sldZm>
                  <pslz:sldZmObj sldId="266" cId="3545693208">
                    <pslz:zmPr id="{F3F0B9F2-7EA4-485C-B8A4-783423E75244}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60000" cy="1440000"/>
                        </a:xfrm>
                        <a:prstGeom prst="rect">
                          <a:avLst/>
                        </a:prstGeom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Vista general de diapositiva 17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2290B5C6-D99D-3894-0155-AA93C0724F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4481" y="4832278"/>
                <a:ext cx="2560000" cy="1440000"/>
              </a:xfrm>
              <a:prstGeom prst="rect">
                <a:avLst/>
              </a:prstGeom>
              <a:effectLst>
                <a:glow rad="63500">
                  <a:schemeClr val="bg1">
                    <a:alpha val="40000"/>
                  </a:schemeClr>
                </a:glo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Vista general de diapositiva 28">
                <a:extLst>
                  <a:ext uri="{FF2B5EF4-FFF2-40B4-BE49-F238E27FC236}">
                    <a16:creationId xmlns:a16="http://schemas.microsoft.com/office/drawing/2014/main" id="{47C18F25-1C0F-5907-3AF4-3D411847BCD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10664121"/>
                  </p:ext>
                </p:extLst>
              </p:nvPr>
            </p:nvGraphicFramePr>
            <p:xfrm>
              <a:off x="6372637" y="4832278"/>
              <a:ext cx="2560000" cy="1440000"/>
            </p:xfrm>
            <a:graphic>
              <a:graphicData uri="http://schemas.microsoft.com/office/powerpoint/2016/slidezoom">
                <pslz:sldZm>
                  <pslz:sldZmObj sldId="267" cId="1370133299">
                    <pslz:zmPr id="{483438D1-27DD-46B9-ADC9-4073161B4C5C}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60000" cy="1440000"/>
                        </a:xfrm>
                        <a:prstGeom prst="rect">
                          <a:avLst/>
                        </a:prstGeom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Vista general de diapositiva 28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47C18F25-1C0F-5907-3AF4-3D411847BC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72637" y="4832278"/>
                <a:ext cx="2560000" cy="1440000"/>
              </a:xfrm>
              <a:prstGeom prst="rect">
                <a:avLst/>
              </a:prstGeom>
              <a:effectLst>
                <a:glow rad="63500">
                  <a:schemeClr val="bg1">
                    <a:alpha val="40000"/>
                  </a:schemeClr>
                </a:glow>
              </a:effectLst>
            </p:spPr>
          </p:pic>
        </mc:Fallback>
      </mc:AlternateContent>
      <p:pic>
        <p:nvPicPr>
          <p:cNvPr id="10" name="Imagen 9">
            <a:hlinkClick r:id="rId12" action="ppaction://hlinksldjump"/>
            <a:extLst>
              <a:ext uri="{FF2B5EF4-FFF2-40B4-BE49-F238E27FC236}">
                <a16:creationId xmlns:a16="http://schemas.microsoft.com/office/drawing/2014/main" id="{D4711CDF-E8DB-1E66-4E8B-B38528773FFF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24966" r="24966"/>
          <a:stretch/>
        </p:blipFill>
        <p:spPr>
          <a:xfrm>
            <a:off x="10994644" y="5812545"/>
            <a:ext cx="552313" cy="55231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9A6DD5B-6D45-4EA4-990C-652D0DCC83BA}"/>
              </a:ext>
            </a:extLst>
          </p:cNvPr>
          <p:cNvSpPr txBox="1"/>
          <p:nvPr/>
        </p:nvSpPr>
        <p:spPr>
          <a:xfrm>
            <a:off x="171146" y="271000"/>
            <a:ext cx="70801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60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ORK SANS BOLD ROMAN" pitchFamily="2" charset="77"/>
              </a:rPr>
              <a:t>Interfaz (Mockups)</a:t>
            </a:r>
            <a:endParaRPr kumimoji="0" lang="es-CO" sz="72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BFA41DF-57DE-4698-B93D-F07A37DB4F82}"/>
              </a:ext>
            </a:extLst>
          </p:cNvPr>
          <p:cNvSpPr/>
          <p:nvPr/>
        </p:nvSpPr>
        <p:spPr>
          <a:xfrm>
            <a:off x="3002558" y="5363896"/>
            <a:ext cx="33981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spcBef>
                <a:spcPct val="0"/>
              </a:spcBef>
              <a:defRPr sz="4000"/>
            </a:pPr>
            <a:r>
              <a:rPr lang="es-ES_tradnl" sz="2000" b="1" dirty="0">
                <a:latin typeface="WORK SANS BOLD ROMAN" pitchFamily="2" charset="77"/>
                <a:ea typeface="+mj-ea"/>
                <a:cs typeface="+mj-cs"/>
                <a:sym typeface="Calibri"/>
              </a:rPr>
              <a:t>Interfaz usuario (No </a:t>
            </a:r>
            <a:r>
              <a:rPr lang="es-ES_tradnl" sz="2000" b="1" dirty="0" err="1">
                <a:latin typeface="WORK SANS BOLD ROMAN" pitchFamily="2" charset="77"/>
                <a:ea typeface="+mj-ea"/>
                <a:cs typeface="+mj-cs"/>
                <a:sym typeface="Calibri"/>
              </a:rPr>
              <a:t>Admin</a:t>
            </a:r>
            <a:r>
              <a:rPr lang="es-ES_tradnl" sz="2000" b="1" dirty="0">
                <a:latin typeface="WORK SANS BOLD ROMAN" pitchFamily="2" charset="77"/>
                <a:ea typeface="+mj-ea"/>
                <a:cs typeface="+mj-cs"/>
                <a:sym typeface="Calibri"/>
              </a:rPr>
              <a:t>)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defRPr sz="4000"/>
            </a:pPr>
            <a:endParaRPr lang="es-ES" sz="2000" dirty="0">
              <a:latin typeface="Work Sans Medium Roman" pitchFamily="2" charset="77"/>
              <a:ea typeface="+mj-ea"/>
              <a:cs typeface="+mj-cs"/>
              <a:sym typeface="Calibri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EB6EBEC-C7EB-4CBE-8F69-0EDBB16FADD8}"/>
              </a:ext>
            </a:extLst>
          </p:cNvPr>
          <p:cNvSpPr/>
          <p:nvPr/>
        </p:nvSpPr>
        <p:spPr>
          <a:xfrm>
            <a:off x="3257549" y="2751831"/>
            <a:ext cx="33981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spcBef>
                <a:spcPct val="0"/>
              </a:spcBef>
              <a:defRPr sz="4000"/>
            </a:pPr>
            <a:r>
              <a:rPr lang="es-ES_tradnl" sz="2000" b="1" dirty="0">
                <a:latin typeface="WORK SANS BOLD ROMAN" pitchFamily="2" charset="77"/>
                <a:ea typeface="+mj-ea"/>
                <a:cs typeface="+mj-cs"/>
                <a:sym typeface="Calibri"/>
              </a:rPr>
              <a:t>Inicio Pagina principal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defRPr sz="4000"/>
            </a:pPr>
            <a:endParaRPr lang="es-ES" sz="2000" dirty="0">
              <a:latin typeface="Work Sans Medium Roman" pitchFamily="2" charset="77"/>
              <a:ea typeface="+mj-ea"/>
              <a:cs typeface="+mj-cs"/>
              <a:sym typeface="Calibri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3EC986B-21F6-41D6-A977-D7A2C9BC94F8}"/>
              </a:ext>
            </a:extLst>
          </p:cNvPr>
          <p:cNvSpPr/>
          <p:nvPr/>
        </p:nvSpPr>
        <p:spPr>
          <a:xfrm>
            <a:off x="9016766" y="2805555"/>
            <a:ext cx="33981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spcBef>
                <a:spcPct val="0"/>
              </a:spcBef>
              <a:defRPr sz="4000"/>
            </a:pPr>
            <a:r>
              <a:rPr lang="es-ES_tradnl" sz="2000" b="1" dirty="0">
                <a:latin typeface="WORK SANS BOLD ROMAN" pitchFamily="2" charset="77"/>
                <a:ea typeface="+mj-ea"/>
                <a:cs typeface="+mj-cs"/>
                <a:sym typeface="Calibri"/>
              </a:rPr>
              <a:t>Registro y Inicio Sesión 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defRPr sz="4000"/>
            </a:pPr>
            <a:endParaRPr lang="es-ES" sz="2000" dirty="0">
              <a:latin typeface="Work Sans Medium Roman" pitchFamily="2" charset="77"/>
              <a:ea typeface="+mj-ea"/>
              <a:cs typeface="+mj-cs"/>
              <a:sym typeface="Calibri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ED60921-5284-4CAD-97B0-18DDF2706D46}"/>
              </a:ext>
            </a:extLst>
          </p:cNvPr>
          <p:cNvSpPr/>
          <p:nvPr/>
        </p:nvSpPr>
        <p:spPr>
          <a:xfrm>
            <a:off x="9016766" y="5165372"/>
            <a:ext cx="2983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spcBef>
                <a:spcPct val="0"/>
              </a:spcBef>
              <a:defRPr sz="4000"/>
            </a:pPr>
            <a:r>
              <a:rPr lang="es-ES_tradnl" sz="2000" b="1" dirty="0">
                <a:latin typeface="WORK SANS BOLD ROMAN" pitchFamily="2" charset="77"/>
                <a:ea typeface="+mj-ea"/>
                <a:cs typeface="+mj-cs"/>
                <a:sym typeface="Calibri"/>
              </a:rPr>
              <a:t>Interfaz Parqueadero (</a:t>
            </a:r>
            <a:r>
              <a:rPr lang="es-ES_tradnl" sz="2000" b="1" dirty="0" err="1">
                <a:latin typeface="WORK SANS BOLD ROMAN" pitchFamily="2" charset="77"/>
                <a:ea typeface="+mj-ea"/>
                <a:cs typeface="+mj-cs"/>
                <a:sym typeface="Calibri"/>
              </a:rPr>
              <a:t>Admin</a:t>
            </a:r>
            <a:r>
              <a:rPr lang="es-ES_tradnl" sz="2000" b="1" dirty="0">
                <a:latin typeface="WORK SANS BOLD ROMAN" pitchFamily="2" charset="77"/>
                <a:ea typeface="+mj-ea"/>
                <a:cs typeface="+mj-cs"/>
                <a:sym typeface="Calibri"/>
              </a:rPr>
              <a:t>)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defRPr sz="4000"/>
            </a:pPr>
            <a:endParaRPr lang="es-ES" sz="2000" dirty="0">
              <a:latin typeface="Work Sans Medium Roman" pitchFamily="2" charset="77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2713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EA8D1D0-C011-4D0F-A240-3E0F6967D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8CD959F-0B02-44FE-B4E1-386F96D9C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94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6F90C61-1D0E-45C7-B9D2-932498EFD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627A817-8084-4975-9237-643B2B0C9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401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8793AF1-0097-491B-9DB0-071208A42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93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D9AD7B0B-2605-49BF-9543-8F8153E04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428FEF8-945E-47CE-ACF6-4CCB7D4DA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33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456236" y="416690"/>
            <a:ext cx="9815809" cy="5278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WORK SANS BOLD ROMAN" pitchFamily="2" charset="77"/>
              </a:rPr>
              <a:t>Funcionalidades Activas y Completas</a:t>
            </a:r>
            <a:endParaRPr kumimoji="0" lang="es-CO" sz="36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0DC39C5-6C4F-4BA7-A5BD-DA03AF68F0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3"/>
          <a:stretch/>
        </p:blipFill>
        <p:spPr>
          <a:xfrm>
            <a:off x="-1" y="1233377"/>
            <a:ext cx="12192001" cy="564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92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CE75F1-F343-8856-BC69-4BB6B82BF3E4}"/>
              </a:ext>
            </a:extLst>
          </p:cNvPr>
          <p:cNvSpPr txBox="1">
            <a:spLocks/>
          </p:cNvSpPr>
          <p:nvPr/>
        </p:nvSpPr>
        <p:spPr>
          <a:xfrm>
            <a:off x="456236" y="416689"/>
            <a:ext cx="9815809" cy="741563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3600" b="1" u="none" strike="noStrike" kern="120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uLnTx/>
                <a:uFillTx/>
                <a:latin typeface="WORK SANS BOLD ROMAN" pitchFamily="2" charset="77"/>
              </a:rPr>
              <a:t>Documentación del Proyecto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C305F96-3AB3-40FF-8EF7-79ABA4BC5330}"/>
              </a:ext>
            </a:extLst>
          </p:cNvPr>
          <p:cNvSpPr/>
          <p:nvPr/>
        </p:nvSpPr>
        <p:spPr>
          <a:xfrm>
            <a:off x="221248" y="1237363"/>
            <a:ext cx="493554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sz="4000"/>
            </a:pPr>
            <a:r>
              <a:rPr lang="es-ES" sz="2000" b="1" dirty="0">
                <a:latin typeface="WORK SANS BOLD ROMAN" pitchFamily="2" charset="77"/>
                <a:ea typeface="+mj-ea"/>
                <a:cs typeface="+mj-cs"/>
                <a:sym typeface="Calibri"/>
              </a:rPr>
              <a:t>Avances en los manuales de implementación:</a:t>
            </a:r>
          </a:p>
          <a:p>
            <a:pPr>
              <a:lnSpc>
                <a:spcPct val="90000"/>
              </a:lnSpc>
              <a:spcBef>
                <a:spcPct val="0"/>
              </a:spcBef>
              <a:defRPr sz="4000"/>
            </a:pPr>
            <a:endParaRPr lang="es-ES" sz="2000" b="1" dirty="0">
              <a:latin typeface="WORK SANS BOLD ROMAN" pitchFamily="2" charset="77"/>
              <a:ea typeface="+mj-ea"/>
              <a:cs typeface="+mj-cs"/>
              <a:sym typeface="Calibri"/>
            </a:endParaRPr>
          </a:p>
          <a:p>
            <a:pPr>
              <a:lnSpc>
                <a:spcPct val="90000"/>
              </a:lnSpc>
              <a:spcBef>
                <a:spcPct val="0"/>
              </a:spcBef>
              <a:defRPr sz="4000"/>
            </a:pPr>
            <a:r>
              <a:rPr lang="es-ES" sz="2000" b="1" dirty="0">
                <a:latin typeface="WORK SANS BOLD ROMAN" pitchFamily="2" charset="77"/>
                <a:ea typeface="+mj-ea"/>
                <a:cs typeface="+mj-cs"/>
                <a:sym typeface="Calibri"/>
              </a:rPr>
              <a:t>Lenguajes: </a:t>
            </a:r>
          </a:p>
          <a:p>
            <a:pPr>
              <a:lnSpc>
                <a:spcPct val="90000"/>
              </a:lnSpc>
              <a:spcBef>
                <a:spcPct val="0"/>
              </a:spcBef>
              <a:defRPr sz="4000"/>
            </a:pPr>
            <a:r>
              <a:rPr lang="es-ES" sz="2000" dirty="0" err="1">
                <a:latin typeface="Work Sans Medium Roman" pitchFamily="2" charset="77"/>
                <a:ea typeface="+mj-ea"/>
                <a:cs typeface="+mj-cs"/>
                <a:sym typeface="Calibri"/>
              </a:rPr>
              <a:t>Php</a:t>
            </a:r>
            <a:endParaRPr lang="es-ES" sz="2000" dirty="0">
              <a:latin typeface="Work Sans Medium Roman" pitchFamily="2" charset="77"/>
              <a:ea typeface="+mj-ea"/>
              <a:cs typeface="+mj-cs"/>
              <a:sym typeface="Calibri"/>
            </a:endParaRPr>
          </a:p>
          <a:p>
            <a:pPr>
              <a:lnSpc>
                <a:spcPct val="90000"/>
              </a:lnSpc>
              <a:spcBef>
                <a:spcPct val="0"/>
              </a:spcBef>
              <a:defRPr sz="4000"/>
            </a:pPr>
            <a:r>
              <a:rPr lang="es-ES" sz="2000" dirty="0">
                <a:latin typeface="Work Sans Medium Roman" pitchFamily="2" charset="77"/>
                <a:ea typeface="+mj-ea"/>
                <a:cs typeface="+mj-cs"/>
                <a:sym typeface="Calibri"/>
              </a:rPr>
              <a:t>JavaScript</a:t>
            </a:r>
          </a:p>
          <a:p>
            <a:pPr>
              <a:lnSpc>
                <a:spcPct val="90000"/>
              </a:lnSpc>
              <a:spcBef>
                <a:spcPct val="0"/>
              </a:spcBef>
              <a:defRPr sz="4000"/>
            </a:pPr>
            <a:endParaRPr lang="es-ES" sz="2000" dirty="0">
              <a:latin typeface="Work Sans Medium Roman" pitchFamily="2" charset="77"/>
              <a:ea typeface="+mj-ea"/>
              <a:cs typeface="+mj-cs"/>
              <a:sym typeface="Calibri"/>
            </a:endParaRPr>
          </a:p>
          <a:p>
            <a:pPr>
              <a:lnSpc>
                <a:spcPct val="90000"/>
              </a:lnSpc>
              <a:spcBef>
                <a:spcPct val="0"/>
              </a:spcBef>
              <a:defRPr sz="4000"/>
            </a:pPr>
            <a:r>
              <a:rPr lang="es-ES" sz="2000" b="1" dirty="0">
                <a:latin typeface="WORK SANS BOLD ROMAN" pitchFamily="2" charset="77"/>
                <a:ea typeface="+mj-ea"/>
                <a:cs typeface="+mj-cs"/>
                <a:sym typeface="Calibri"/>
              </a:rPr>
              <a:t>Hosting: </a:t>
            </a:r>
          </a:p>
          <a:p>
            <a:pPr>
              <a:lnSpc>
                <a:spcPct val="90000"/>
              </a:lnSpc>
              <a:spcBef>
                <a:spcPct val="0"/>
              </a:spcBef>
              <a:defRPr sz="4000"/>
            </a:pPr>
            <a:r>
              <a:rPr lang="es-ES" sz="2000" dirty="0" err="1">
                <a:latin typeface="Work Sans Medium Roman" pitchFamily="2" charset="77"/>
                <a:ea typeface="+mj-ea"/>
                <a:cs typeface="+mj-cs"/>
                <a:sym typeface="Calibri"/>
              </a:rPr>
              <a:t>Xampp</a:t>
            </a:r>
            <a:endParaRPr lang="es-ES" sz="2000" dirty="0">
              <a:latin typeface="Work Sans Medium Roman" pitchFamily="2" charset="77"/>
              <a:ea typeface="+mj-ea"/>
              <a:cs typeface="+mj-cs"/>
              <a:sym typeface="Calibri"/>
            </a:endParaRPr>
          </a:p>
          <a:p>
            <a:pPr>
              <a:lnSpc>
                <a:spcPct val="90000"/>
              </a:lnSpc>
              <a:spcBef>
                <a:spcPct val="0"/>
              </a:spcBef>
              <a:defRPr sz="4000"/>
            </a:pPr>
            <a:endParaRPr lang="es-ES" sz="2000" dirty="0">
              <a:latin typeface="Work Sans Medium Roman" pitchFamily="2" charset="77"/>
              <a:ea typeface="+mj-ea"/>
              <a:cs typeface="+mj-cs"/>
              <a:sym typeface="Calibri"/>
            </a:endParaRPr>
          </a:p>
          <a:p>
            <a:pPr>
              <a:lnSpc>
                <a:spcPct val="90000"/>
              </a:lnSpc>
              <a:spcBef>
                <a:spcPct val="0"/>
              </a:spcBef>
              <a:defRPr sz="4000"/>
            </a:pPr>
            <a:r>
              <a:rPr lang="es-ES" sz="2000" b="1" dirty="0">
                <a:latin typeface="Work Sans Medium Roman" pitchFamily="2" charset="77"/>
                <a:ea typeface="+mj-ea"/>
                <a:cs typeface="+mj-cs"/>
                <a:sym typeface="Calibri"/>
              </a:rPr>
              <a:t>Editor</a:t>
            </a:r>
            <a:r>
              <a:rPr lang="es-ES" sz="2000" b="1" dirty="0">
                <a:latin typeface="WORK SANS BOLD ROMAN" pitchFamily="2" charset="77"/>
                <a:ea typeface="+mj-ea"/>
                <a:cs typeface="+mj-cs"/>
                <a:sym typeface="Calibri"/>
              </a:rPr>
              <a:t>: </a:t>
            </a:r>
          </a:p>
          <a:p>
            <a:pPr>
              <a:lnSpc>
                <a:spcPct val="90000"/>
              </a:lnSpc>
              <a:spcBef>
                <a:spcPct val="0"/>
              </a:spcBef>
              <a:defRPr sz="4000"/>
            </a:pPr>
            <a:r>
              <a:rPr lang="es-ES" sz="2000" dirty="0">
                <a:latin typeface="Work Sans Medium Roman" pitchFamily="2" charset="77"/>
                <a:ea typeface="+mj-ea"/>
                <a:cs typeface="+mj-cs"/>
                <a:sym typeface="Calibri"/>
              </a:rPr>
              <a:t>Visual Estudio </a:t>
            </a:r>
            <a:r>
              <a:rPr lang="es-ES" sz="2000" dirty="0" err="1">
                <a:latin typeface="Work Sans Medium Roman" pitchFamily="2" charset="77"/>
                <a:ea typeface="+mj-ea"/>
                <a:cs typeface="+mj-cs"/>
                <a:sym typeface="Calibri"/>
              </a:rPr>
              <a:t>Code</a:t>
            </a:r>
            <a:endParaRPr lang="es-ES" sz="2000" dirty="0">
              <a:latin typeface="Work Sans Medium Roman" pitchFamily="2" charset="77"/>
              <a:ea typeface="+mj-ea"/>
              <a:cs typeface="+mj-cs"/>
              <a:sym typeface="Calibri"/>
            </a:endParaRPr>
          </a:p>
          <a:p>
            <a:pPr>
              <a:lnSpc>
                <a:spcPct val="90000"/>
              </a:lnSpc>
              <a:spcBef>
                <a:spcPct val="0"/>
              </a:spcBef>
              <a:defRPr sz="4000"/>
            </a:pPr>
            <a:endParaRPr lang="es-ES_tradnl" sz="2000" dirty="0">
              <a:latin typeface="Work Sans Medium Roman" pitchFamily="2" charset="77"/>
              <a:ea typeface="+mj-ea"/>
              <a:cs typeface="+mj-cs"/>
              <a:sym typeface="Calibri"/>
            </a:endParaRPr>
          </a:p>
          <a:p>
            <a:pPr>
              <a:lnSpc>
                <a:spcPct val="90000"/>
              </a:lnSpc>
              <a:spcBef>
                <a:spcPct val="0"/>
              </a:spcBef>
              <a:defRPr sz="4000"/>
            </a:pPr>
            <a:endParaRPr lang="es-ES_tradnl" sz="2000" b="1" dirty="0">
              <a:latin typeface="WORK SANS BOLD ROMAN" pitchFamily="2" charset="77"/>
              <a:ea typeface="+mj-ea"/>
              <a:cs typeface="+mj-cs"/>
              <a:sym typeface="Calibri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9A884ED-11D5-4E1B-9FD4-C6D31496019C}"/>
              </a:ext>
            </a:extLst>
          </p:cNvPr>
          <p:cNvSpPr/>
          <p:nvPr/>
        </p:nvSpPr>
        <p:spPr>
          <a:xfrm>
            <a:off x="3512288" y="2690336"/>
            <a:ext cx="493554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sz="4000"/>
            </a:pPr>
            <a:r>
              <a:rPr lang="es-ES" sz="2000" b="1" dirty="0">
                <a:latin typeface="WORK SANS BOLD ROMAN" pitchFamily="2" charset="77"/>
                <a:ea typeface="+mj-ea"/>
                <a:cs typeface="+mj-cs"/>
                <a:sym typeface="Calibri"/>
              </a:rPr>
              <a:t>Avances en la documentación técnica:</a:t>
            </a:r>
          </a:p>
          <a:p>
            <a:pPr>
              <a:lnSpc>
                <a:spcPct val="90000"/>
              </a:lnSpc>
              <a:spcBef>
                <a:spcPct val="0"/>
              </a:spcBef>
              <a:defRPr sz="4000"/>
            </a:pPr>
            <a:endParaRPr lang="es-ES" sz="2000" b="1" dirty="0">
              <a:latin typeface="WORK SANS BOLD ROMAN" pitchFamily="2" charset="77"/>
              <a:ea typeface="+mj-ea"/>
              <a:cs typeface="+mj-cs"/>
              <a:sym typeface="Calibri"/>
            </a:endParaRPr>
          </a:p>
          <a:p>
            <a:pPr>
              <a:lnSpc>
                <a:spcPct val="90000"/>
              </a:lnSpc>
              <a:spcBef>
                <a:spcPct val="0"/>
              </a:spcBef>
              <a:defRPr sz="4000"/>
            </a:pPr>
            <a:r>
              <a:rPr lang="es-ES" sz="2000" b="1" dirty="0">
                <a:latin typeface="WORK SANS BOLD ROMAN" pitchFamily="2" charset="77"/>
                <a:ea typeface="+mj-ea"/>
                <a:cs typeface="+mj-cs"/>
                <a:sym typeface="Calibri"/>
                <a:hlinkClick r:id="rId3" action="ppaction://hlinkfile"/>
              </a:rPr>
              <a:t>Informe Técnico</a:t>
            </a:r>
            <a:endParaRPr lang="es-ES" sz="2000" b="1" dirty="0">
              <a:latin typeface="WORK SANS BOLD ROMAN" pitchFamily="2" charset="77"/>
              <a:ea typeface="+mj-ea"/>
              <a:cs typeface="+mj-cs"/>
              <a:sym typeface="Calibri"/>
            </a:endParaRPr>
          </a:p>
          <a:p>
            <a:pPr>
              <a:lnSpc>
                <a:spcPct val="90000"/>
              </a:lnSpc>
              <a:spcBef>
                <a:spcPct val="0"/>
              </a:spcBef>
              <a:defRPr sz="4000"/>
            </a:pPr>
            <a:endParaRPr lang="es-ES_tradnl" sz="2000" dirty="0">
              <a:latin typeface="Work Sans Medium Roman" pitchFamily="2" charset="77"/>
              <a:ea typeface="+mj-ea"/>
              <a:cs typeface="+mj-cs"/>
              <a:sym typeface="Calibri"/>
            </a:endParaRPr>
          </a:p>
          <a:p>
            <a:pPr>
              <a:lnSpc>
                <a:spcPct val="90000"/>
              </a:lnSpc>
              <a:spcBef>
                <a:spcPct val="0"/>
              </a:spcBef>
              <a:defRPr sz="4000"/>
            </a:pPr>
            <a:endParaRPr lang="es-ES_tradnl" sz="2000" b="1" dirty="0">
              <a:latin typeface="WORK SANS BOLD ROMAN" pitchFamily="2" charset="77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8058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2264373" y="2717790"/>
            <a:ext cx="76632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60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ORK SANS BOLD ROMAN" pitchFamily="2" charset="77"/>
              </a:rPr>
              <a:t>Preguntas y Respuestas</a:t>
            </a:r>
            <a:endParaRPr kumimoji="0" lang="es-CO" sz="72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 flipV="1">
            <a:off x="3508631" y="3863362"/>
            <a:ext cx="5174735" cy="441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318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1FEF253-53C4-B5FA-07C7-0B039B14F52F}"/>
              </a:ext>
            </a:extLst>
          </p:cNvPr>
          <p:cNvSpPr txBox="1"/>
          <p:nvPr/>
        </p:nvSpPr>
        <p:spPr>
          <a:xfrm>
            <a:off x="3975810" y="2037065"/>
            <a:ext cx="45150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6000" b="1" u="none" strike="noStrike" kern="120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uLnTx/>
                <a:uFillTx/>
                <a:latin typeface="WORK SANS BOLD ROMAN" pitchFamily="2" charset="77"/>
              </a:rPr>
              <a:t>Justificación </a:t>
            </a:r>
            <a:endParaRPr kumimoji="0" lang="es-CO" sz="7200" b="1" u="none" strike="noStrike" kern="1200" cap="none" spc="0" normalizeH="0" baseline="0" noProof="0" dirty="0">
              <a:ln>
                <a:noFill/>
              </a:ln>
              <a:solidFill>
                <a:srgbClr val="4D4D4C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E0C963B-97B4-4F66-1B49-0B47BC7F0F1A}"/>
              </a:ext>
            </a:extLst>
          </p:cNvPr>
          <p:cNvCxnSpPr>
            <a:cxnSpLocks/>
          </p:cNvCxnSpPr>
          <p:nvPr/>
        </p:nvCxnSpPr>
        <p:spPr>
          <a:xfrm>
            <a:off x="4473361" y="3052728"/>
            <a:ext cx="3381295" cy="0"/>
          </a:xfrm>
          <a:prstGeom prst="line">
            <a:avLst/>
          </a:prstGeom>
          <a:ln w="127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9388A4DF-720D-E501-986E-D50B788D2F61}"/>
              </a:ext>
            </a:extLst>
          </p:cNvPr>
          <p:cNvSpPr txBox="1"/>
          <p:nvPr/>
        </p:nvSpPr>
        <p:spPr>
          <a:xfrm>
            <a:off x="3461801" y="3306376"/>
            <a:ext cx="52683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 Light Roman" pitchFamily="2" charset="77"/>
                <a:ea typeface="+mn-ea"/>
                <a:cs typeface="+mn-cs"/>
              </a:rPr>
              <a:t>La ausencia de un sistema eficaz para localizar y gestionar estos espacios contribuye a varios problemas que afectan a los usuarios y a la ciudad en su conjunto</a:t>
            </a:r>
            <a:endParaRPr kumimoji="0" lang="es-CO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ork Sans Light Roman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1142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3417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1149976-59ED-86DE-CAFB-F26E38C394F4}"/>
              </a:ext>
            </a:extLst>
          </p:cNvPr>
          <p:cNvSpPr/>
          <p:nvPr/>
        </p:nvSpPr>
        <p:spPr>
          <a:xfrm>
            <a:off x="8237856" y="3619563"/>
            <a:ext cx="293801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sz="4000"/>
            </a:pPr>
            <a:r>
              <a:rPr lang="es-ES_tradnl" sz="2000" b="1" dirty="0">
                <a:solidFill>
                  <a:schemeClr val="bg1"/>
                </a:solidFill>
                <a:latin typeface="WORK SANS BOLD ROMAN" pitchFamily="2" charset="77"/>
                <a:ea typeface="+mj-ea"/>
                <a:cs typeface="+mj-cs"/>
                <a:sym typeface="Calibri"/>
              </a:rPr>
              <a:t>Competencia Directa:</a:t>
            </a:r>
          </a:p>
          <a:p>
            <a:pPr>
              <a:lnSpc>
                <a:spcPct val="90000"/>
              </a:lnSpc>
              <a:spcBef>
                <a:spcPct val="0"/>
              </a:spcBef>
              <a:defRPr sz="4000"/>
            </a:pPr>
            <a:endParaRPr lang="es-ES" sz="2000" dirty="0">
              <a:solidFill>
                <a:schemeClr val="bg1"/>
              </a:solidFill>
              <a:latin typeface="Work Sans Medium Roman" pitchFamily="2" charset="77"/>
              <a:ea typeface="+mj-ea"/>
              <a:cs typeface="+mj-cs"/>
              <a:sym typeface="Calibri"/>
            </a:endParaRP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v"/>
              <a:defRPr sz="4000"/>
            </a:pPr>
            <a:r>
              <a:rPr lang="es-ES" sz="2000" dirty="0">
                <a:solidFill>
                  <a:schemeClr val="bg1"/>
                </a:solidFill>
                <a:latin typeface="Work Sans Medium Roman" pitchFamily="2" charset="77"/>
                <a:ea typeface="+mj-ea"/>
                <a:cs typeface="+mj-cs"/>
                <a:sym typeface="Calibri"/>
              </a:rPr>
              <a:t>Parking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v"/>
              <a:defRPr sz="4000"/>
            </a:pPr>
            <a:r>
              <a:rPr lang="es-ES" sz="2000" dirty="0" err="1">
                <a:solidFill>
                  <a:schemeClr val="bg1"/>
                </a:solidFill>
                <a:latin typeface="Work Sans Medium Roman" pitchFamily="2" charset="77"/>
                <a:ea typeface="+mj-ea"/>
                <a:cs typeface="+mj-cs"/>
                <a:sym typeface="Calibri"/>
              </a:rPr>
              <a:t>ParkiApp</a:t>
            </a:r>
            <a:endParaRPr lang="es-ES" sz="2000" dirty="0">
              <a:solidFill>
                <a:schemeClr val="bg1"/>
              </a:solidFill>
              <a:latin typeface="Work Sans Medium Roman" pitchFamily="2" charset="77"/>
              <a:ea typeface="+mj-ea"/>
              <a:cs typeface="+mj-cs"/>
              <a:sym typeface="Calibri"/>
            </a:endParaRP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v"/>
              <a:defRPr sz="4000"/>
            </a:pPr>
            <a:r>
              <a:rPr lang="es-ES" sz="2000" dirty="0" err="1">
                <a:solidFill>
                  <a:schemeClr val="bg1"/>
                </a:solidFill>
                <a:latin typeface="Work Sans Medium Roman" pitchFamily="2" charset="77"/>
                <a:ea typeface="+mj-ea"/>
                <a:cs typeface="+mj-cs"/>
                <a:sym typeface="Calibri"/>
              </a:rPr>
              <a:t>EcoPark</a:t>
            </a:r>
            <a:endParaRPr lang="es-ES" sz="2000" dirty="0">
              <a:solidFill>
                <a:schemeClr val="bg1"/>
              </a:solidFill>
              <a:latin typeface="Work Sans Medium Roman" pitchFamily="2" charset="77"/>
              <a:ea typeface="+mj-ea"/>
              <a:cs typeface="+mj-cs"/>
              <a:sym typeface="Calibri"/>
            </a:endParaRP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v"/>
              <a:defRPr sz="4000"/>
            </a:pPr>
            <a:r>
              <a:rPr lang="es-ES" sz="2000" dirty="0" err="1">
                <a:solidFill>
                  <a:schemeClr val="bg1"/>
                </a:solidFill>
                <a:latin typeface="Work Sans Medium Roman" pitchFamily="2" charset="77"/>
                <a:ea typeface="+mj-ea"/>
                <a:cs typeface="+mj-cs"/>
                <a:sym typeface="Calibri"/>
              </a:rPr>
              <a:t>ColiseoMedPlus</a:t>
            </a:r>
            <a:endParaRPr lang="es-ES_tradnl" sz="2000" dirty="0">
              <a:solidFill>
                <a:schemeClr val="bg1"/>
              </a:solidFill>
              <a:latin typeface="Work Sans Medium Roman" pitchFamily="2" charset="77"/>
              <a:ea typeface="+mj-ea"/>
              <a:cs typeface="+mj-cs"/>
              <a:sym typeface="Calibri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2529973" y="38386"/>
            <a:ext cx="70255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60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ORK SANS BOLD ROMAN" pitchFamily="2" charset="77"/>
              </a:rPr>
              <a:t>Análisis del Contexto </a:t>
            </a:r>
            <a:endParaRPr kumimoji="0" lang="es-CO" sz="72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 flipV="1">
            <a:off x="3268621" y="1077632"/>
            <a:ext cx="5174735" cy="441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C50F6504-6AA7-4789-971F-F0F808A2B692}"/>
              </a:ext>
            </a:extLst>
          </p:cNvPr>
          <p:cNvSpPr/>
          <p:nvPr/>
        </p:nvSpPr>
        <p:spPr>
          <a:xfrm>
            <a:off x="221248" y="3204065"/>
            <a:ext cx="362635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sz="4000"/>
            </a:pPr>
            <a:r>
              <a:rPr lang="es-ES" sz="2000" b="1" dirty="0">
                <a:solidFill>
                  <a:schemeClr val="bg1"/>
                </a:solidFill>
                <a:latin typeface="WORK SANS BOLD ROMAN" pitchFamily="2" charset="77"/>
                <a:ea typeface="+mj-ea"/>
                <a:cs typeface="+mj-cs"/>
                <a:sym typeface="Calibri"/>
              </a:rPr>
              <a:t>Análisis del Sector de Estacionamiento y Transporte</a:t>
            </a:r>
            <a:r>
              <a:rPr lang="es-ES_tradnl" sz="2000" b="1" dirty="0">
                <a:solidFill>
                  <a:schemeClr val="bg1"/>
                </a:solidFill>
                <a:latin typeface="WORK SANS BOLD ROMAN" pitchFamily="2" charset="77"/>
                <a:ea typeface="+mj-ea"/>
                <a:cs typeface="+mj-cs"/>
                <a:sym typeface="Calibri"/>
              </a:rPr>
              <a:t>:</a:t>
            </a:r>
          </a:p>
          <a:p>
            <a:pPr>
              <a:lnSpc>
                <a:spcPct val="90000"/>
              </a:lnSpc>
              <a:spcBef>
                <a:spcPct val="0"/>
              </a:spcBef>
              <a:defRPr sz="4000"/>
            </a:pPr>
            <a:endParaRPr lang="es-ES" sz="2000" dirty="0">
              <a:solidFill>
                <a:schemeClr val="bg1"/>
              </a:solidFill>
              <a:latin typeface="Work Sans Medium Roman" pitchFamily="2" charset="77"/>
              <a:ea typeface="+mj-ea"/>
              <a:cs typeface="+mj-cs"/>
              <a:sym typeface="Calibri"/>
            </a:endParaRP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v"/>
              <a:defRPr sz="4000"/>
            </a:pPr>
            <a:r>
              <a:rPr lang="es-ES" sz="2000" dirty="0">
                <a:solidFill>
                  <a:schemeClr val="bg1"/>
                </a:solidFill>
                <a:latin typeface="Work Sans Medium Roman" pitchFamily="2" charset="77"/>
                <a:ea typeface="+mj-ea"/>
                <a:cs typeface="+mj-cs"/>
                <a:sym typeface="Calibri"/>
              </a:rPr>
              <a:t>La digitalización de estos servicios está en auge, con plataformas tecnológicas que facilitan la reserva, pago y administración de espacios en tiempo real.</a:t>
            </a:r>
            <a:endParaRPr lang="es-ES_tradnl" sz="2000" dirty="0">
              <a:solidFill>
                <a:schemeClr val="bg1"/>
              </a:solidFill>
              <a:latin typeface="Work Sans Medium Roman" pitchFamily="2" charset="77"/>
              <a:ea typeface="+mj-ea"/>
              <a:cs typeface="+mj-cs"/>
              <a:sym typeface="Calibri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EA5107D-8F15-4221-B698-599167B1D666}"/>
              </a:ext>
            </a:extLst>
          </p:cNvPr>
          <p:cNvSpPr/>
          <p:nvPr/>
        </p:nvSpPr>
        <p:spPr>
          <a:xfrm>
            <a:off x="4573725" y="1565270"/>
            <a:ext cx="293801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sz="4000"/>
            </a:pPr>
            <a:r>
              <a:rPr lang="es-ES_tradnl" sz="2000" b="1" dirty="0">
                <a:solidFill>
                  <a:schemeClr val="bg1"/>
                </a:solidFill>
                <a:latin typeface="WORK SANS BOLD ROMAN" pitchFamily="2" charset="77"/>
                <a:ea typeface="+mj-ea"/>
                <a:cs typeface="+mj-cs"/>
                <a:sym typeface="Calibri"/>
              </a:rPr>
              <a:t>Tendencias del Mercado:</a:t>
            </a:r>
          </a:p>
          <a:p>
            <a:pPr>
              <a:lnSpc>
                <a:spcPct val="90000"/>
              </a:lnSpc>
              <a:spcBef>
                <a:spcPct val="0"/>
              </a:spcBef>
              <a:defRPr sz="4000"/>
            </a:pPr>
            <a:endParaRPr lang="es-ES" sz="2000" dirty="0">
              <a:solidFill>
                <a:schemeClr val="bg1"/>
              </a:solidFill>
              <a:latin typeface="Work Sans Medium Roman" pitchFamily="2" charset="77"/>
              <a:ea typeface="+mj-ea"/>
              <a:cs typeface="+mj-cs"/>
              <a:sym typeface="Calibri"/>
            </a:endParaRP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v"/>
              <a:defRPr sz="4000"/>
            </a:pPr>
            <a:r>
              <a:rPr lang="es-ES" sz="2000" dirty="0">
                <a:solidFill>
                  <a:schemeClr val="bg1"/>
                </a:solidFill>
                <a:latin typeface="Work Sans Medium Roman" pitchFamily="2" charset="77"/>
                <a:ea typeface="+mj-ea"/>
                <a:cs typeface="+mj-cs"/>
                <a:sym typeface="Calibri"/>
              </a:rPr>
              <a:t>Crecimiento de soluciones digitales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v"/>
              <a:defRPr sz="4000"/>
            </a:pPr>
            <a:r>
              <a:rPr lang="es-ES" sz="2000" dirty="0">
                <a:solidFill>
                  <a:schemeClr val="bg1"/>
                </a:solidFill>
                <a:latin typeface="Work Sans Medium Roman" pitchFamily="2" charset="77"/>
                <a:ea typeface="+mj-ea"/>
                <a:cs typeface="+mj-cs"/>
                <a:sym typeface="Calibri"/>
              </a:rPr>
              <a:t>Uso de la geolocalización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v"/>
              <a:defRPr sz="4000"/>
            </a:pPr>
            <a:r>
              <a:rPr lang="es-ES" sz="2000" dirty="0">
                <a:solidFill>
                  <a:schemeClr val="bg1"/>
                </a:solidFill>
                <a:latin typeface="Work Sans Medium Roman" pitchFamily="2" charset="77"/>
                <a:ea typeface="+mj-ea"/>
                <a:cs typeface="+mj-cs"/>
                <a:sym typeface="Calibri"/>
              </a:rPr>
              <a:t>Movilidad sostenible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v"/>
              <a:defRPr sz="4000"/>
            </a:pPr>
            <a:r>
              <a:rPr lang="es-ES" sz="2000" dirty="0">
                <a:solidFill>
                  <a:schemeClr val="bg1"/>
                </a:solidFill>
                <a:latin typeface="Work Sans Medium Roman" pitchFamily="2" charset="77"/>
                <a:ea typeface="+mj-ea"/>
                <a:cs typeface="+mj-cs"/>
                <a:sym typeface="Calibri"/>
              </a:rPr>
              <a:t>Pagos electrónicos y automatización</a:t>
            </a:r>
            <a:endParaRPr lang="es-ES_tradnl" sz="2000" dirty="0">
              <a:solidFill>
                <a:schemeClr val="bg1"/>
              </a:solidFill>
              <a:latin typeface="Work Sans Medium Roman" pitchFamily="2" charset="77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9184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1FEF253-53C4-B5FA-07C7-0B039B14F52F}"/>
              </a:ext>
            </a:extLst>
          </p:cNvPr>
          <p:cNvSpPr txBox="1"/>
          <p:nvPr/>
        </p:nvSpPr>
        <p:spPr>
          <a:xfrm>
            <a:off x="2555941" y="290073"/>
            <a:ext cx="70801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6000" b="1" u="none" strike="noStrike" kern="120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uLnTx/>
                <a:uFillTx/>
                <a:latin typeface="WORK SANS BOLD ROMAN" pitchFamily="2" charset="77"/>
              </a:rPr>
              <a:t>Alcance del Proyecto </a:t>
            </a:r>
            <a:endParaRPr kumimoji="0" lang="es-CO" sz="7200" b="1" u="none" strike="noStrike" kern="1200" cap="none" spc="0" normalizeH="0" baseline="0" noProof="0" dirty="0">
              <a:ln>
                <a:noFill/>
              </a:ln>
              <a:solidFill>
                <a:srgbClr val="4D4D4C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E0C963B-97B4-4F66-1B49-0B47BC7F0F1A}"/>
              </a:ext>
            </a:extLst>
          </p:cNvPr>
          <p:cNvCxnSpPr>
            <a:cxnSpLocks/>
          </p:cNvCxnSpPr>
          <p:nvPr/>
        </p:nvCxnSpPr>
        <p:spPr>
          <a:xfrm>
            <a:off x="3740529" y="1305736"/>
            <a:ext cx="4710940" cy="0"/>
          </a:xfrm>
          <a:prstGeom prst="line">
            <a:avLst/>
          </a:prstGeom>
          <a:ln w="127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CB4821B7-2A66-44F7-A42F-9B3108533931}"/>
              </a:ext>
            </a:extLst>
          </p:cNvPr>
          <p:cNvSpPr/>
          <p:nvPr/>
        </p:nvSpPr>
        <p:spPr>
          <a:xfrm>
            <a:off x="1056110" y="2130882"/>
            <a:ext cx="739535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spcBef>
                <a:spcPct val="0"/>
              </a:spcBef>
              <a:defRPr sz="4000"/>
            </a:pPr>
            <a:r>
              <a:rPr lang="es-ES_tradnl" sz="2000" b="1" dirty="0">
                <a:latin typeface="WORK SANS BOLD ROMAN" pitchFamily="2" charset="77"/>
                <a:ea typeface="+mj-ea"/>
                <a:cs typeface="+mj-cs"/>
                <a:sym typeface="Calibri"/>
              </a:rPr>
              <a:t>Objetivos Específicos del Proyecto: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defRPr sz="4000"/>
            </a:pPr>
            <a:endParaRPr lang="es-ES" sz="2000" dirty="0">
              <a:latin typeface="Work Sans Medium Roman" pitchFamily="2" charset="77"/>
              <a:ea typeface="+mj-ea"/>
              <a:cs typeface="+mj-cs"/>
              <a:sym typeface="Calibri"/>
            </a:endParaRPr>
          </a:p>
          <a:p>
            <a:pPr marL="342900" indent="-342900" algn="just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v"/>
              <a:defRPr sz="4000"/>
            </a:pPr>
            <a:r>
              <a:rPr lang="es-ES" sz="2000" dirty="0">
                <a:latin typeface="Work Sans Medium Roman" pitchFamily="2" charset="77"/>
                <a:ea typeface="+mj-ea"/>
                <a:cs typeface="+mj-cs"/>
                <a:sym typeface="Calibri"/>
              </a:rPr>
              <a:t>Gestionar los requisitos funcionales y no funcionales</a:t>
            </a:r>
          </a:p>
          <a:p>
            <a:pPr marL="342900" indent="-342900" algn="just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v"/>
              <a:defRPr sz="4000"/>
            </a:pPr>
            <a:r>
              <a:rPr lang="es-ES" sz="2000" dirty="0">
                <a:latin typeface="Work Sans Medium Roman" pitchFamily="2" charset="77"/>
                <a:ea typeface="+mj-ea"/>
                <a:cs typeface="+mj-cs"/>
                <a:sym typeface="Calibri"/>
              </a:rPr>
              <a:t>Diseñar prototipos y la arquitectura del software</a:t>
            </a:r>
          </a:p>
          <a:p>
            <a:pPr marL="342900" indent="-342900" algn="just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v"/>
              <a:defRPr sz="4000"/>
            </a:pPr>
            <a:r>
              <a:rPr lang="es-ES" sz="2000" dirty="0">
                <a:latin typeface="Work Sans Medium Roman" pitchFamily="2" charset="77"/>
                <a:ea typeface="+mj-ea"/>
                <a:cs typeface="+mj-cs"/>
                <a:sym typeface="Calibri"/>
              </a:rPr>
              <a:t>Desarrollar y probar los módulos principales</a:t>
            </a:r>
          </a:p>
          <a:p>
            <a:pPr marL="342900" indent="-342900" algn="just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v"/>
              <a:defRPr sz="4000"/>
            </a:pPr>
            <a:r>
              <a:rPr lang="es-ES" sz="2000" dirty="0">
                <a:latin typeface="Work Sans Medium Roman" pitchFamily="2" charset="77"/>
                <a:ea typeface="+mj-ea"/>
                <a:cs typeface="+mj-cs"/>
                <a:sym typeface="Calibri"/>
              </a:rPr>
              <a:t>Implementar una arquitectura cliente-servidor</a:t>
            </a:r>
          </a:p>
          <a:p>
            <a:pPr marL="342900" indent="-342900" algn="just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v"/>
              <a:defRPr sz="4000"/>
            </a:pPr>
            <a:r>
              <a:rPr lang="es-ES" sz="2000" dirty="0">
                <a:latin typeface="Work Sans Medium Roman" pitchFamily="2" charset="77"/>
                <a:ea typeface="+mj-ea"/>
                <a:cs typeface="+mj-cs"/>
                <a:sym typeface="Calibri"/>
              </a:rPr>
              <a:t>Realizar pruebas del software</a:t>
            </a:r>
            <a:endParaRPr lang="es-ES_tradnl" sz="2000" dirty="0">
              <a:latin typeface="Work Sans Medium Roman" pitchFamily="2" charset="77"/>
              <a:ea typeface="+mj-ea"/>
              <a:cs typeface="+mj-cs"/>
              <a:sym typeface="Calibri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5EDD259-8948-4C1A-8863-A49642C14586}"/>
              </a:ext>
            </a:extLst>
          </p:cNvPr>
          <p:cNvSpPr/>
          <p:nvPr/>
        </p:nvSpPr>
        <p:spPr>
          <a:xfrm>
            <a:off x="7872619" y="1853882"/>
            <a:ext cx="352687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spcBef>
                <a:spcPct val="0"/>
              </a:spcBef>
              <a:defRPr sz="4000"/>
            </a:pPr>
            <a:r>
              <a:rPr lang="es-ES_tradnl" sz="2000" b="1" dirty="0">
                <a:latin typeface="WORK SANS BOLD ROMAN" pitchFamily="2" charset="77"/>
                <a:ea typeface="+mj-ea"/>
                <a:cs typeface="+mj-cs"/>
                <a:sym typeface="Calibri"/>
              </a:rPr>
              <a:t>Funcionalidades Incluidas: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defRPr sz="4000"/>
            </a:pPr>
            <a:endParaRPr lang="es-ES" sz="2000" dirty="0">
              <a:latin typeface="Work Sans Medium Roman" pitchFamily="2" charset="77"/>
              <a:ea typeface="+mj-ea"/>
              <a:cs typeface="+mj-cs"/>
              <a:sym typeface="Calibri"/>
            </a:endParaRPr>
          </a:p>
          <a:p>
            <a:pPr marL="342900" indent="-342900" algn="just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v"/>
              <a:defRPr sz="4000"/>
            </a:pPr>
            <a:r>
              <a:rPr lang="es-ES" sz="2000" dirty="0">
                <a:latin typeface="Work Sans Medium Roman" pitchFamily="2" charset="77"/>
                <a:ea typeface="+mj-ea"/>
                <a:cs typeface="+mj-cs"/>
                <a:sym typeface="Calibri"/>
              </a:rPr>
              <a:t>Registro y autenticación de usuarios</a:t>
            </a:r>
          </a:p>
          <a:p>
            <a:pPr marL="342900" indent="-342900" algn="just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v"/>
              <a:defRPr sz="4000"/>
            </a:pPr>
            <a:r>
              <a:rPr lang="es-ES" sz="2000" dirty="0">
                <a:latin typeface="Work Sans Medium Roman" pitchFamily="2" charset="77"/>
                <a:ea typeface="+mj-ea"/>
                <a:cs typeface="+mj-cs"/>
                <a:sym typeface="Calibri"/>
              </a:rPr>
              <a:t>Búsqueda de parqueaderos por geolocalización</a:t>
            </a:r>
          </a:p>
          <a:p>
            <a:pPr marL="342900" indent="-342900" algn="just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v"/>
              <a:defRPr sz="4000"/>
            </a:pPr>
            <a:r>
              <a:rPr lang="es-ES" sz="2000" dirty="0">
                <a:latin typeface="Work Sans Medium Roman" pitchFamily="2" charset="77"/>
                <a:ea typeface="+mj-ea"/>
                <a:cs typeface="+mj-cs"/>
                <a:sym typeface="Calibri"/>
              </a:rPr>
              <a:t>Reserva y pago en línea</a:t>
            </a:r>
          </a:p>
          <a:p>
            <a:pPr marL="342900" indent="-342900" algn="just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v"/>
              <a:defRPr sz="4000"/>
            </a:pPr>
            <a:r>
              <a:rPr lang="es-ES" sz="2000" dirty="0">
                <a:latin typeface="Work Sans Medium Roman" pitchFamily="2" charset="77"/>
                <a:ea typeface="+mj-ea"/>
                <a:cs typeface="+mj-cs"/>
                <a:sym typeface="Calibri"/>
              </a:rPr>
              <a:t>Gestión de parqueaderos</a:t>
            </a:r>
          </a:p>
          <a:p>
            <a:pPr marL="342900" indent="-342900" algn="just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v"/>
              <a:defRPr sz="4000"/>
            </a:pPr>
            <a:r>
              <a:rPr lang="es-ES" sz="2000" dirty="0">
                <a:latin typeface="Work Sans Medium Roman" pitchFamily="2" charset="77"/>
                <a:ea typeface="+mj-ea"/>
                <a:cs typeface="+mj-cs"/>
                <a:sym typeface="Calibri"/>
              </a:rPr>
              <a:t>Seguridad y autenticación</a:t>
            </a:r>
            <a:endParaRPr lang="es-ES_tradnl" sz="2000" dirty="0">
              <a:latin typeface="Work Sans Medium Roman" pitchFamily="2" charset="77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2436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9FB1247C-2E67-488B-B4B2-DAC10230866C}"/>
              </a:ext>
            </a:extLst>
          </p:cNvPr>
          <p:cNvSpPr txBox="1"/>
          <p:nvPr/>
        </p:nvSpPr>
        <p:spPr>
          <a:xfrm>
            <a:off x="2555941" y="290073"/>
            <a:ext cx="70801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60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ORK SANS BOLD ROMAN" pitchFamily="2" charset="77"/>
              </a:rPr>
              <a:t>Alcance del Proyecto </a:t>
            </a:r>
            <a:endParaRPr kumimoji="0" lang="es-CO" sz="72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3A8694FD-BDAC-448B-A844-9DA8DAC190CB}"/>
              </a:ext>
            </a:extLst>
          </p:cNvPr>
          <p:cNvCxnSpPr>
            <a:cxnSpLocks/>
          </p:cNvCxnSpPr>
          <p:nvPr/>
        </p:nvCxnSpPr>
        <p:spPr>
          <a:xfrm>
            <a:off x="3740529" y="1305736"/>
            <a:ext cx="4710940" cy="0"/>
          </a:xfrm>
          <a:prstGeom prst="line">
            <a:avLst/>
          </a:prstGeom>
          <a:ln w="127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DC1C01E-A877-47C6-B233-CA37E20355A6}"/>
              </a:ext>
            </a:extLst>
          </p:cNvPr>
          <p:cNvSpPr/>
          <p:nvPr/>
        </p:nvSpPr>
        <p:spPr>
          <a:xfrm>
            <a:off x="620386" y="1858948"/>
            <a:ext cx="1035746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spcBef>
                <a:spcPct val="0"/>
              </a:spcBef>
              <a:defRPr sz="4000"/>
            </a:pPr>
            <a:r>
              <a:rPr lang="es-ES" sz="2000" b="1" dirty="0">
                <a:solidFill>
                  <a:schemeClr val="bg1"/>
                </a:solidFill>
                <a:latin typeface="WORK SANS BOLD ROMAN" pitchFamily="2" charset="77"/>
                <a:ea typeface="+mj-ea"/>
                <a:cs typeface="+mj-cs"/>
                <a:sym typeface="Calibri"/>
              </a:rPr>
              <a:t>Criterios de Éxito y Entregables</a:t>
            </a:r>
            <a:r>
              <a:rPr lang="es-ES_tradnl" sz="2000" b="1" dirty="0">
                <a:solidFill>
                  <a:schemeClr val="bg1"/>
                </a:solidFill>
                <a:latin typeface="WORK SANS BOLD ROMAN" pitchFamily="2" charset="77"/>
                <a:ea typeface="+mj-ea"/>
                <a:cs typeface="+mj-cs"/>
                <a:sym typeface="Calibri"/>
              </a:rPr>
              <a:t>: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defRPr sz="4000"/>
            </a:pPr>
            <a:endParaRPr lang="es-ES_tradnl" sz="2000" b="1" dirty="0">
              <a:solidFill>
                <a:schemeClr val="bg1"/>
              </a:solidFill>
              <a:latin typeface="WORK SANS BOLD ROMAN" pitchFamily="2" charset="77"/>
              <a:ea typeface="+mj-ea"/>
              <a:cs typeface="+mj-cs"/>
              <a:sym typeface="Calibri"/>
            </a:endParaRPr>
          </a:p>
          <a:p>
            <a:pPr algn="just">
              <a:lnSpc>
                <a:spcPct val="90000"/>
              </a:lnSpc>
              <a:spcBef>
                <a:spcPct val="0"/>
              </a:spcBef>
              <a:defRPr sz="4000"/>
            </a:pPr>
            <a:r>
              <a:rPr lang="es-ES_tradnl" sz="2000" b="1" dirty="0">
                <a:solidFill>
                  <a:schemeClr val="bg1"/>
                </a:solidFill>
                <a:latin typeface="WORK SANS BOLD ROMAN" pitchFamily="2" charset="77"/>
                <a:ea typeface="+mj-ea"/>
                <a:cs typeface="+mj-cs"/>
                <a:sym typeface="Calibri"/>
              </a:rPr>
              <a:t>Criterios de éxito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defRPr sz="4000"/>
            </a:pPr>
            <a:endParaRPr lang="es-ES_tradnl" sz="2000" b="1" dirty="0">
              <a:solidFill>
                <a:schemeClr val="bg1"/>
              </a:solidFill>
              <a:latin typeface="WORK SANS BOLD ROMAN" pitchFamily="2" charset="77"/>
              <a:ea typeface="+mj-ea"/>
              <a:cs typeface="+mj-cs"/>
              <a:sym typeface="Calibri"/>
            </a:endParaRPr>
          </a:p>
          <a:p>
            <a:pPr marL="285750" indent="-285750" algn="just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v"/>
              <a:defRPr sz="4000"/>
            </a:pPr>
            <a:r>
              <a:rPr lang="es-ES" sz="2000" dirty="0">
                <a:solidFill>
                  <a:schemeClr val="bg1"/>
                </a:solidFill>
                <a:latin typeface="Work Sans Medium Roman" pitchFamily="2" charset="77"/>
                <a:ea typeface="+mj-ea"/>
                <a:cs typeface="+mj-cs"/>
                <a:sym typeface="Calibri"/>
              </a:rPr>
              <a:t>La plataforma debe permitir el registro y autenticación de usuarios sin errores.</a:t>
            </a:r>
          </a:p>
          <a:p>
            <a:pPr marL="285750" indent="-285750" algn="just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v"/>
              <a:defRPr sz="4000"/>
            </a:pPr>
            <a:r>
              <a:rPr lang="es-ES" sz="2000" dirty="0">
                <a:solidFill>
                  <a:schemeClr val="bg1"/>
                </a:solidFill>
                <a:latin typeface="Work Sans Medium Roman" pitchFamily="2" charset="77"/>
                <a:ea typeface="+mj-ea"/>
                <a:cs typeface="+mj-cs"/>
                <a:sym typeface="Calibri"/>
              </a:rPr>
              <a:t>Los usuarios deben poder reservar y pagar un espacio de estacionamiento de manera exitosa.</a:t>
            </a:r>
          </a:p>
          <a:p>
            <a:pPr marL="285750" indent="-285750" algn="just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v"/>
              <a:defRPr sz="4000"/>
            </a:pPr>
            <a:r>
              <a:rPr lang="es-ES" sz="2000" dirty="0">
                <a:solidFill>
                  <a:schemeClr val="bg1"/>
                </a:solidFill>
                <a:latin typeface="Work Sans Medium Roman" pitchFamily="2" charset="77"/>
                <a:ea typeface="+mj-ea"/>
                <a:cs typeface="+mj-cs"/>
                <a:sym typeface="Calibri"/>
              </a:rPr>
              <a:t>El panel de administración debe permitir a los gestores actualizar la disponibilidad de parqueaderos.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defRPr sz="4000"/>
            </a:pPr>
            <a:endParaRPr lang="es-ES" sz="2000" dirty="0">
              <a:solidFill>
                <a:schemeClr val="bg1"/>
              </a:solidFill>
              <a:latin typeface="Work Sans Medium Roman" pitchFamily="2" charset="77"/>
              <a:ea typeface="+mj-ea"/>
              <a:cs typeface="+mj-cs"/>
              <a:sym typeface="Calibri"/>
            </a:endParaRPr>
          </a:p>
          <a:p>
            <a:pPr algn="just">
              <a:lnSpc>
                <a:spcPct val="90000"/>
              </a:lnSpc>
              <a:spcBef>
                <a:spcPct val="0"/>
              </a:spcBef>
              <a:defRPr sz="4000"/>
            </a:pPr>
            <a:r>
              <a:rPr lang="es-ES" sz="2000" b="1" dirty="0">
                <a:solidFill>
                  <a:schemeClr val="bg1"/>
                </a:solidFill>
                <a:latin typeface="Work Sans Medium Roman" pitchFamily="2" charset="77"/>
                <a:ea typeface="+mj-ea"/>
                <a:cs typeface="+mj-cs"/>
                <a:sym typeface="Calibri"/>
              </a:rPr>
              <a:t>Entregables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defRPr sz="4000"/>
            </a:pPr>
            <a:endParaRPr lang="es-ES" sz="2000" b="1" dirty="0">
              <a:solidFill>
                <a:schemeClr val="bg1"/>
              </a:solidFill>
              <a:latin typeface="Work Sans Medium Roman" pitchFamily="2" charset="77"/>
              <a:ea typeface="+mj-ea"/>
              <a:cs typeface="+mj-cs"/>
              <a:sym typeface="Calibri"/>
            </a:endParaRPr>
          </a:p>
          <a:p>
            <a:pPr marL="285750" indent="-285750" algn="just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v"/>
              <a:defRPr sz="4000"/>
            </a:pPr>
            <a:r>
              <a:rPr lang="es-ES" sz="2000" dirty="0">
                <a:solidFill>
                  <a:schemeClr val="bg1"/>
                </a:solidFill>
                <a:latin typeface="Work Sans Medium Roman" pitchFamily="2" charset="77"/>
                <a:ea typeface="+mj-ea"/>
                <a:cs typeface="+mj-cs"/>
                <a:sym typeface="Calibri"/>
              </a:rPr>
              <a:t>Documentación del proyecto</a:t>
            </a:r>
          </a:p>
          <a:p>
            <a:pPr marL="285750" indent="-285750" algn="just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v"/>
              <a:defRPr sz="4000"/>
            </a:pPr>
            <a:r>
              <a:rPr lang="es-ES" sz="2000" dirty="0">
                <a:solidFill>
                  <a:schemeClr val="bg1"/>
                </a:solidFill>
                <a:latin typeface="Work Sans Medium Roman" pitchFamily="2" charset="77"/>
                <a:ea typeface="+mj-ea"/>
                <a:cs typeface="+mj-cs"/>
                <a:sym typeface="Calibri"/>
              </a:rPr>
              <a:t>Prototipo </a:t>
            </a:r>
          </a:p>
          <a:p>
            <a:pPr marL="285750" indent="-285750" algn="just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v"/>
              <a:defRPr sz="4000"/>
            </a:pPr>
            <a:r>
              <a:rPr lang="es-ES" sz="2000" dirty="0">
                <a:solidFill>
                  <a:schemeClr val="bg1"/>
                </a:solidFill>
                <a:latin typeface="Work Sans Medium Roman" pitchFamily="2" charset="77"/>
                <a:ea typeface="+mj-ea"/>
                <a:cs typeface="+mj-cs"/>
                <a:sym typeface="Calibri"/>
              </a:rPr>
              <a:t>Manual de usuario y administrador</a:t>
            </a:r>
          </a:p>
          <a:p>
            <a:pPr marL="285750" indent="-285750" algn="just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v"/>
              <a:defRPr sz="4000"/>
            </a:pPr>
            <a:r>
              <a:rPr lang="es-ES" sz="2000" dirty="0">
                <a:solidFill>
                  <a:schemeClr val="bg1"/>
                </a:solidFill>
                <a:latin typeface="Work Sans Medium Roman" pitchFamily="2" charset="77"/>
                <a:ea typeface="+mj-ea"/>
                <a:cs typeface="+mj-cs"/>
                <a:sym typeface="Calibri"/>
              </a:rPr>
              <a:t>Informe final del proyecto</a:t>
            </a:r>
            <a:endParaRPr lang="es-ES_tradnl" sz="2000" dirty="0">
              <a:solidFill>
                <a:schemeClr val="bg1"/>
              </a:solidFill>
              <a:latin typeface="Work Sans Medium Roman" pitchFamily="2" charset="77"/>
              <a:ea typeface="+mj-ea"/>
              <a:cs typeface="+mj-cs"/>
              <a:sym typeface="Calibri"/>
            </a:endParaRP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1835C1B-6B4B-47D6-A00B-84FCCDBAE8D3}"/>
              </a:ext>
            </a:extLst>
          </p:cNvPr>
          <p:cNvCxnSpPr>
            <a:cxnSpLocks/>
          </p:cNvCxnSpPr>
          <p:nvPr/>
        </p:nvCxnSpPr>
        <p:spPr>
          <a:xfrm flipV="1">
            <a:off x="3276734" y="1398266"/>
            <a:ext cx="5174735" cy="441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134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951D1C-ACAB-30A9-933A-FC96DF28A2F0}"/>
              </a:ext>
            </a:extLst>
          </p:cNvPr>
          <p:cNvSpPr txBox="1">
            <a:spLocks/>
          </p:cNvSpPr>
          <p:nvPr/>
        </p:nvSpPr>
        <p:spPr>
          <a:xfrm>
            <a:off x="297809" y="173383"/>
            <a:ext cx="5025083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rgbClr val="38AA00"/>
                </a:solidFill>
                <a:latin typeface="WORK SANS BOLD ROMAN" pitchFamily="2" charset="77"/>
              </a:rPr>
              <a:t>Matriz de Trazabilidad de Requerimientos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F6697F3-B1A3-FADB-1243-D89866428CB1}"/>
              </a:ext>
            </a:extLst>
          </p:cNvPr>
          <p:cNvSpPr txBox="1"/>
          <p:nvPr/>
        </p:nvSpPr>
        <p:spPr>
          <a:xfrm>
            <a:off x="142057" y="4058138"/>
            <a:ext cx="53365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>
                <a:latin typeface="Work Sans Light Roman" pitchFamily="2" charset="77"/>
              </a:rPr>
              <a:t>Para definir los requerimientos de "Refugio Rodante", se siguió esta metodología:</a:t>
            </a:r>
          </a:p>
          <a:p>
            <a:pPr algn="just"/>
            <a:endParaRPr lang="es-ES" sz="2000" dirty="0">
              <a:latin typeface="Work Sans Light Roman" pitchFamily="2" charset="77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ES" sz="2000" dirty="0">
                <a:latin typeface="Work Sans Light Roman" pitchFamily="2" charset="77"/>
              </a:rPr>
              <a:t>Identificación de </a:t>
            </a:r>
            <a:r>
              <a:rPr lang="es-ES" sz="2000" dirty="0" err="1">
                <a:latin typeface="Work Sans Light Roman" pitchFamily="2" charset="77"/>
              </a:rPr>
              <a:t>Stakeholders</a:t>
            </a:r>
            <a:endParaRPr lang="es-ES" sz="2000" dirty="0">
              <a:latin typeface="Work Sans Light Roman" pitchFamily="2" charset="77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ES" sz="2000" dirty="0">
                <a:latin typeface="Work Sans Light Roman" pitchFamily="2" charset="77"/>
              </a:rPr>
              <a:t>Definición del Problema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ES" sz="2000" dirty="0">
                <a:latin typeface="Work Sans Light Roman" pitchFamily="2" charset="77"/>
              </a:rPr>
              <a:t>Selección de Técnicas de Elicitación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ES" sz="2000" dirty="0">
                <a:latin typeface="Work Sans Light Roman" pitchFamily="2" charset="77"/>
              </a:rPr>
              <a:t>Documentación de Requerimientos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ES" sz="2000" dirty="0">
                <a:latin typeface="Work Sans Light Roman" pitchFamily="2" charset="77"/>
              </a:rPr>
              <a:t>Validación de Requerimientos</a:t>
            </a:r>
            <a:endParaRPr lang="es-CO" sz="2000" dirty="0">
              <a:latin typeface="Work Sans Light Roman" pitchFamily="2" charset="77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669DD18A-AB54-34AC-A662-0BDC60B050FF}"/>
              </a:ext>
            </a:extLst>
          </p:cNvPr>
          <p:cNvCxnSpPr>
            <a:cxnSpLocks/>
          </p:cNvCxnSpPr>
          <p:nvPr/>
        </p:nvCxnSpPr>
        <p:spPr>
          <a:xfrm>
            <a:off x="452722" y="1339594"/>
            <a:ext cx="3751143" cy="0"/>
          </a:xfrm>
          <a:prstGeom prst="line">
            <a:avLst/>
          </a:prstGeom>
          <a:ln w="12700">
            <a:solidFill>
              <a:srgbClr val="4D4D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CBB8E863-134C-047E-564D-20E4D7521C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93" t="1559" r="68735"/>
          <a:stretch/>
        </p:blipFill>
        <p:spPr>
          <a:xfrm>
            <a:off x="7552706" y="0"/>
            <a:ext cx="4639294" cy="685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FE882DE-F650-428D-99E4-A10C190D8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296" y="0"/>
            <a:ext cx="1294410" cy="68580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9F96C05-B06C-4EC1-8021-8B907F0DC243}"/>
              </a:ext>
            </a:extLst>
          </p:cNvPr>
          <p:cNvSpPr txBox="1"/>
          <p:nvPr/>
        </p:nvSpPr>
        <p:spPr>
          <a:xfrm>
            <a:off x="191619" y="1525663"/>
            <a:ext cx="56768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>
                <a:latin typeface="Work Sans Light Roman" pitchFamily="2" charset="77"/>
              </a:rPr>
              <a:t> Instrumentos Utilizados para la Elicitación:</a:t>
            </a:r>
          </a:p>
          <a:p>
            <a:pPr algn="just"/>
            <a:endParaRPr lang="es-ES" sz="2000" dirty="0">
              <a:latin typeface="Work Sans Light Roman" pitchFamily="2" charset="77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s-ES" sz="2000" dirty="0">
                <a:latin typeface="Work Sans Light Roman" pitchFamily="2" charset="77"/>
              </a:rPr>
              <a:t>Entrevistas con usuarios potenciales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s-ES" sz="2000" dirty="0">
                <a:latin typeface="Work Sans Light Roman" pitchFamily="2" charset="77"/>
              </a:rPr>
              <a:t>Análisis de sistemas similares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s-ES" sz="2000" dirty="0">
                <a:latin typeface="Work Sans Light Roman" pitchFamily="2" charset="77"/>
              </a:rPr>
              <a:t>Talleres y reuniones con el equipo de desarrollo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s-ES" sz="2000" dirty="0">
                <a:latin typeface="Work Sans Light Roman" pitchFamily="2" charset="77"/>
              </a:rPr>
              <a:t>Cuestionarios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s-ES" sz="2000" dirty="0">
                <a:latin typeface="Work Sans Light Roman" pitchFamily="2" charset="77"/>
              </a:rPr>
              <a:t>Historias de usuario.</a:t>
            </a:r>
            <a:endParaRPr lang="es-CO" sz="2000" dirty="0">
              <a:latin typeface="Work Sans Light Roma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38000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9FB1247C-2E67-488B-B4B2-DAC10230866C}"/>
              </a:ext>
            </a:extLst>
          </p:cNvPr>
          <p:cNvSpPr txBox="1"/>
          <p:nvPr/>
        </p:nvSpPr>
        <p:spPr>
          <a:xfrm>
            <a:off x="2555941" y="290073"/>
            <a:ext cx="70801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60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ORK SANS BOLD ROMAN" pitchFamily="2" charset="77"/>
              </a:rPr>
              <a:t>Diagramas UML</a:t>
            </a:r>
            <a:endParaRPr kumimoji="0" lang="es-CO" sz="72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3A8694FD-BDAC-448B-A844-9DA8DAC190CB}"/>
              </a:ext>
            </a:extLst>
          </p:cNvPr>
          <p:cNvCxnSpPr>
            <a:cxnSpLocks/>
          </p:cNvCxnSpPr>
          <p:nvPr/>
        </p:nvCxnSpPr>
        <p:spPr>
          <a:xfrm>
            <a:off x="3740529" y="1305736"/>
            <a:ext cx="4710940" cy="0"/>
          </a:xfrm>
          <a:prstGeom prst="line">
            <a:avLst/>
          </a:prstGeom>
          <a:ln w="127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DC1C01E-A877-47C6-B233-CA37E20355A6}"/>
              </a:ext>
            </a:extLst>
          </p:cNvPr>
          <p:cNvSpPr/>
          <p:nvPr/>
        </p:nvSpPr>
        <p:spPr>
          <a:xfrm>
            <a:off x="2857758" y="2024605"/>
            <a:ext cx="3266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spcBef>
                <a:spcPct val="0"/>
              </a:spcBef>
              <a:defRPr sz="4000"/>
            </a:pPr>
            <a:r>
              <a:rPr lang="es-ES" sz="2000" b="1" dirty="0">
                <a:solidFill>
                  <a:schemeClr val="bg1"/>
                </a:solidFill>
                <a:latin typeface="WORK SANS BOLD ROMAN" pitchFamily="2" charset="77"/>
                <a:ea typeface="+mj-ea"/>
                <a:cs typeface="+mj-cs"/>
                <a:sym typeface="Calibri"/>
              </a:rPr>
              <a:t>Diagrama Entidad-</a:t>
            </a:r>
            <a:r>
              <a:rPr lang="es-ES" sz="2000" b="1" dirty="0" err="1">
                <a:solidFill>
                  <a:schemeClr val="bg1"/>
                </a:solidFill>
                <a:latin typeface="WORK SANS BOLD ROMAN" pitchFamily="2" charset="77"/>
                <a:ea typeface="+mj-ea"/>
                <a:cs typeface="+mj-cs"/>
                <a:sym typeface="Calibri"/>
              </a:rPr>
              <a:t>Relacion</a:t>
            </a:r>
            <a:endParaRPr lang="es-ES" sz="2000" b="1" dirty="0">
              <a:solidFill>
                <a:schemeClr val="bg1"/>
              </a:solidFill>
              <a:latin typeface="Work Sans Medium Roman" pitchFamily="2" charset="77"/>
              <a:ea typeface="+mj-ea"/>
              <a:cs typeface="+mj-cs"/>
              <a:sym typeface="Calibri"/>
            </a:endParaRP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1835C1B-6B4B-47D6-A00B-84FCCDBAE8D3}"/>
              </a:ext>
            </a:extLst>
          </p:cNvPr>
          <p:cNvCxnSpPr>
            <a:cxnSpLocks/>
          </p:cNvCxnSpPr>
          <p:nvPr/>
        </p:nvCxnSpPr>
        <p:spPr>
          <a:xfrm flipV="1">
            <a:off x="3276734" y="1398266"/>
            <a:ext cx="5174735" cy="441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Vista general de diapositiva 6">
                <a:extLst>
                  <a:ext uri="{FF2B5EF4-FFF2-40B4-BE49-F238E27FC236}">
                    <a16:creationId xmlns:a16="http://schemas.microsoft.com/office/drawing/2014/main" id="{A65DB9D1-9C5C-4F10-ABE8-17AF5DD6ABD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7515473"/>
                  </p:ext>
                </p:extLst>
              </p:nvPr>
            </p:nvGraphicFramePr>
            <p:xfrm>
              <a:off x="177200" y="2084527"/>
              <a:ext cx="2560001" cy="1440000"/>
            </p:xfrm>
            <a:graphic>
              <a:graphicData uri="http://schemas.microsoft.com/office/powerpoint/2016/slidezoom">
                <pslz:sldZm>
                  <pslz:sldZmObj sldId="259" cId="2682339933">
                    <pslz:zmPr id="{DED85D81-3C3D-4726-A918-2A540D21FEC0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60001" cy="1440000"/>
                        </a:xfrm>
                        <a:prstGeom prst="rect">
                          <a:avLst/>
                        </a:prstGeom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  <a:softEdge rad="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Vista general de diapositiva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65DB9D1-9C5C-4F10-ABE8-17AF5DD6AB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7200" y="2084527"/>
                <a:ext cx="2560001" cy="1440000"/>
              </a:xfrm>
              <a:prstGeom prst="rect">
                <a:avLst/>
              </a:prstGeom>
              <a:effectLst>
                <a:glow rad="63500">
                  <a:schemeClr val="bg1">
                    <a:alpha val="40000"/>
                  </a:schemeClr>
                </a:glow>
                <a:softEdge rad="0"/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Vista general de diapositiva 7">
                <a:extLst>
                  <a:ext uri="{FF2B5EF4-FFF2-40B4-BE49-F238E27FC236}">
                    <a16:creationId xmlns:a16="http://schemas.microsoft.com/office/drawing/2014/main" id="{1AE407D8-A5F4-46E0-9DF0-AD8D2A8A5D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2514623"/>
                  </p:ext>
                </p:extLst>
              </p:nvPr>
            </p:nvGraphicFramePr>
            <p:xfrm>
              <a:off x="154697" y="4303318"/>
              <a:ext cx="2560000" cy="1440000"/>
            </p:xfrm>
            <a:graphic>
              <a:graphicData uri="http://schemas.microsoft.com/office/powerpoint/2016/slidezoom">
                <pslz:sldZm>
                  <pslz:sldZmObj sldId="260" cId="1921409400">
                    <pslz:zmPr id="{8B45269A-780B-4CD6-9505-25BC5DE037D3}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60000" cy="1440000"/>
                        </a:xfrm>
                        <a:prstGeom prst="rect">
                          <a:avLst/>
                        </a:prstGeom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Vista general de diapositiva 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1AE407D8-A5F4-46E0-9DF0-AD8D2A8A5D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4697" y="4303318"/>
                <a:ext cx="2560000" cy="1440000"/>
              </a:xfrm>
              <a:prstGeom prst="rect">
                <a:avLst/>
              </a:prstGeom>
              <a:effectLst>
                <a:glow rad="63500">
                  <a:schemeClr val="bg1">
                    <a:alpha val="40000"/>
                  </a:schemeClr>
                </a:glo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Vista general de diapositiva 8">
                <a:extLst>
                  <a:ext uri="{FF2B5EF4-FFF2-40B4-BE49-F238E27FC236}">
                    <a16:creationId xmlns:a16="http://schemas.microsoft.com/office/drawing/2014/main" id="{859913F3-0C13-47FB-9E98-23C20345B5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3679595"/>
                  </p:ext>
                </p:extLst>
              </p:nvPr>
            </p:nvGraphicFramePr>
            <p:xfrm>
              <a:off x="6244393" y="1989000"/>
              <a:ext cx="2560000" cy="1440000"/>
            </p:xfrm>
            <a:graphic>
              <a:graphicData uri="http://schemas.microsoft.com/office/powerpoint/2016/slidezoom">
                <pslz:sldZm>
                  <pslz:sldZmObj sldId="261" cId="3581860285">
                    <pslz:zmPr id="{3CE6A3B1-79EA-4F1C-B7C0-300FFA0CE749}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60000" cy="1440000"/>
                        </a:xfrm>
                        <a:prstGeom prst="rect">
                          <a:avLst/>
                        </a:prstGeom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Vista general de diapositiva 8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859913F3-0C13-47FB-9E98-23C20345B5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44393" y="1989000"/>
                <a:ext cx="2560000" cy="1440000"/>
              </a:xfrm>
              <a:prstGeom prst="rect">
                <a:avLst/>
              </a:prstGeom>
              <a:effectLst>
                <a:glow rad="63500">
                  <a:schemeClr val="bg1">
                    <a:alpha val="40000"/>
                  </a:schemeClr>
                </a:glo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Vista general de diapositiva 9">
                <a:extLst>
                  <a:ext uri="{FF2B5EF4-FFF2-40B4-BE49-F238E27FC236}">
                    <a16:creationId xmlns:a16="http://schemas.microsoft.com/office/drawing/2014/main" id="{BC960DE4-13A1-4F98-8EDA-B2474DB7B66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45299915"/>
                  </p:ext>
                </p:extLst>
              </p:nvPr>
            </p:nvGraphicFramePr>
            <p:xfrm>
              <a:off x="6266897" y="4303074"/>
              <a:ext cx="2560000" cy="1440000"/>
            </p:xfrm>
            <a:graphic>
              <a:graphicData uri="http://schemas.microsoft.com/office/powerpoint/2016/slidezoom">
                <pslz:sldZm>
                  <pslz:sldZmObj sldId="262" cId="3834640672">
                    <pslz:zmPr id="{C2FBA8CA-0AC5-4FA2-A7B8-27C80DB740CF}" transitionDur="1000" showBg="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60000" cy="1440000"/>
                        </a:xfrm>
                        <a:prstGeom prst="rect">
                          <a:avLst/>
                        </a:prstGeom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Vista general de diapositiva 9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BC960DE4-13A1-4F98-8EDA-B2474DB7B6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66897" y="4303074"/>
                <a:ext cx="2560000" cy="1440000"/>
              </a:xfrm>
              <a:prstGeom prst="rect">
                <a:avLst/>
              </a:prstGeom>
              <a:effectLst>
                <a:glow rad="63500">
                  <a:schemeClr val="bg1">
                    <a:alpha val="40000"/>
                  </a:schemeClr>
                </a:glow>
              </a:effectLst>
            </p:spPr>
          </p:pic>
        </mc:Fallback>
      </mc:AlternateContent>
      <p:sp>
        <p:nvSpPr>
          <p:cNvPr id="28" name="Rectángulo 27">
            <a:extLst>
              <a:ext uri="{FF2B5EF4-FFF2-40B4-BE49-F238E27FC236}">
                <a16:creationId xmlns:a16="http://schemas.microsoft.com/office/drawing/2014/main" id="{4C23A966-5C96-4EC3-9395-EA4BDCC61662}"/>
              </a:ext>
            </a:extLst>
          </p:cNvPr>
          <p:cNvSpPr/>
          <p:nvPr/>
        </p:nvSpPr>
        <p:spPr>
          <a:xfrm>
            <a:off x="2857758" y="4357365"/>
            <a:ext cx="3266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spcBef>
                <a:spcPct val="0"/>
              </a:spcBef>
              <a:defRPr sz="4000"/>
            </a:pPr>
            <a:r>
              <a:rPr lang="es-ES" sz="2000" b="1" dirty="0">
                <a:solidFill>
                  <a:schemeClr val="bg1"/>
                </a:solidFill>
                <a:latin typeface="WORK SANS BOLD ROMAN" pitchFamily="2" charset="77"/>
                <a:ea typeface="+mj-ea"/>
                <a:cs typeface="+mj-cs"/>
                <a:sym typeface="Calibri"/>
              </a:rPr>
              <a:t>Modelo de Datos</a:t>
            </a:r>
            <a:endParaRPr lang="es-ES" sz="2000" b="1" dirty="0">
              <a:solidFill>
                <a:schemeClr val="bg1"/>
              </a:solidFill>
              <a:latin typeface="Work Sans Medium Roman" pitchFamily="2" charset="77"/>
              <a:ea typeface="+mj-ea"/>
              <a:cs typeface="+mj-cs"/>
              <a:sym typeface="Calibri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8AA4851C-82C3-4152-998B-B28C763D7BF6}"/>
              </a:ext>
            </a:extLst>
          </p:cNvPr>
          <p:cNvSpPr/>
          <p:nvPr/>
        </p:nvSpPr>
        <p:spPr>
          <a:xfrm>
            <a:off x="8969958" y="4292833"/>
            <a:ext cx="3222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spcBef>
                <a:spcPct val="0"/>
              </a:spcBef>
              <a:defRPr sz="4000"/>
            </a:pPr>
            <a:r>
              <a:rPr lang="es-ES" sz="2000" b="1" dirty="0">
                <a:solidFill>
                  <a:schemeClr val="bg1"/>
                </a:solidFill>
                <a:latin typeface="WORK SANS BOLD ROMAN" pitchFamily="2" charset="77"/>
                <a:ea typeface="+mj-ea"/>
                <a:cs typeface="+mj-cs"/>
                <a:sym typeface="Calibri"/>
              </a:rPr>
              <a:t>Diagrama de Clases</a:t>
            </a:r>
            <a:endParaRPr lang="es-ES" sz="2000" b="1" dirty="0">
              <a:solidFill>
                <a:schemeClr val="bg1"/>
              </a:solidFill>
              <a:latin typeface="Work Sans Medium Roman" pitchFamily="2" charset="77"/>
              <a:ea typeface="+mj-ea"/>
              <a:cs typeface="+mj-cs"/>
              <a:sym typeface="Calibri"/>
            </a:endParaRP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6657FF37-301F-4E05-84A0-B81994F3765C}"/>
              </a:ext>
            </a:extLst>
          </p:cNvPr>
          <p:cNvSpPr/>
          <p:nvPr/>
        </p:nvSpPr>
        <p:spPr>
          <a:xfrm>
            <a:off x="8925922" y="1989000"/>
            <a:ext cx="3266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spcBef>
                <a:spcPct val="0"/>
              </a:spcBef>
              <a:defRPr sz="4000"/>
            </a:pPr>
            <a:r>
              <a:rPr lang="es-ES" sz="2000" b="1" dirty="0">
                <a:solidFill>
                  <a:schemeClr val="bg1"/>
                </a:solidFill>
                <a:latin typeface="WORK SANS BOLD ROMAN" pitchFamily="2" charset="77"/>
                <a:ea typeface="+mj-ea"/>
                <a:cs typeface="+mj-cs"/>
                <a:sym typeface="Calibri"/>
              </a:rPr>
              <a:t>Diagrama de Casos de Uso</a:t>
            </a:r>
            <a:endParaRPr lang="es-ES" sz="2000" b="1" dirty="0">
              <a:solidFill>
                <a:schemeClr val="bg1"/>
              </a:solidFill>
              <a:latin typeface="Work Sans Medium Roman" pitchFamily="2" charset="77"/>
              <a:ea typeface="+mj-ea"/>
              <a:cs typeface="+mj-cs"/>
              <a:sym typeface="Calibri"/>
            </a:endParaRPr>
          </a:p>
        </p:txBody>
      </p:sp>
      <p:pic>
        <p:nvPicPr>
          <p:cNvPr id="32" name="Imagen 31">
            <a:hlinkClick r:id="rId13" action="ppaction://hlinksldjump"/>
            <a:extLst>
              <a:ext uri="{FF2B5EF4-FFF2-40B4-BE49-F238E27FC236}">
                <a16:creationId xmlns:a16="http://schemas.microsoft.com/office/drawing/2014/main" id="{0AD9DA25-EC40-410A-8D41-8EDBFD1426AC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11285776" y="5743074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882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723CE282-5BCC-1378-364B-B8B8E6CD58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t="6" b="-1178"/>
          <a:stretch/>
        </p:blipFill>
        <p:spPr bwMode="auto">
          <a:xfrm>
            <a:off x="0" y="0"/>
            <a:ext cx="12192000" cy="68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3D42684D-7B70-1025-73C3-124B58F31058}"/>
              </a:ext>
            </a:extLst>
          </p:cNvPr>
          <p:cNvSpPr txBox="1"/>
          <p:nvPr/>
        </p:nvSpPr>
        <p:spPr>
          <a:xfrm>
            <a:off x="708157" y="3616418"/>
            <a:ext cx="5048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400" dirty="0">
                <a:solidFill>
                  <a:schemeClr val="bg1"/>
                </a:solidFill>
                <a:latin typeface="Bebas Neue" panose="020B0606020202050201" pitchFamily="34" charset="0"/>
              </a:rPr>
              <a:t>Que es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3D8FA85-BAA6-94E9-AA53-FD7CA87024AF}"/>
              </a:ext>
            </a:extLst>
          </p:cNvPr>
          <p:cNvSpPr txBox="1"/>
          <p:nvPr/>
        </p:nvSpPr>
        <p:spPr>
          <a:xfrm>
            <a:off x="6235700" y="4352330"/>
            <a:ext cx="5194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dirty="0">
              <a:solidFill>
                <a:schemeClr val="bg1"/>
              </a:solidFill>
              <a:latin typeface="+mj-lt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339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55C26DA-F8F9-E355-B09A-F778C8127E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-1384" r="-40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4094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3966</TotalTime>
  <Words>383</Words>
  <Application>Microsoft Office PowerPoint</Application>
  <PresentationFormat>Panorámica</PresentationFormat>
  <Paragraphs>97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30" baseType="lpstr">
      <vt:lpstr>Arial</vt:lpstr>
      <vt:lpstr>Bebas Neue</vt:lpstr>
      <vt:lpstr>Calibri</vt:lpstr>
      <vt:lpstr>Calibri Light</vt:lpstr>
      <vt:lpstr>Wingdings</vt:lpstr>
      <vt:lpstr>Work Sans Bold Roman</vt:lpstr>
      <vt:lpstr>Work Sans Bold Roman</vt:lpstr>
      <vt:lpstr>Work Sans Light Roman</vt:lpstr>
      <vt:lpstr>Work Sans Medium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Sr Alukard</cp:lastModifiedBy>
  <cp:revision>73</cp:revision>
  <dcterms:created xsi:type="dcterms:W3CDTF">2020-10-01T23:51:28Z</dcterms:created>
  <dcterms:modified xsi:type="dcterms:W3CDTF">2025-04-08T19:11:22Z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c111285-cafa-4fc9-8a9a-bd902089b24f_Enabled">
    <vt:lpwstr>true</vt:lpwstr>
  </property>
  <property fmtid="{D5CDD505-2E9C-101B-9397-08002B2CF9AE}" pid="3" name="MSIP_Label_fc111285-cafa-4fc9-8a9a-bd902089b24f_SetDate">
    <vt:lpwstr>2025-04-01T19:15:07Z</vt:lpwstr>
  </property>
  <property fmtid="{D5CDD505-2E9C-101B-9397-08002B2CF9AE}" pid="4" name="MSIP_Label_fc111285-cafa-4fc9-8a9a-bd902089b24f_Method">
    <vt:lpwstr>Privileged</vt:lpwstr>
  </property>
  <property fmtid="{D5CDD505-2E9C-101B-9397-08002B2CF9AE}" pid="5" name="MSIP_Label_fc111285-cafa-4fc9-8a9a-bd902089b24f_Name">
    <vt:lpwstr>Public</vt:lpwstr>
  </property>
  <property fmtid="{D5CDD505-2E9C-101B-9397-08002B2CF9AE}" pid="6" name="MSIP_Label_fc111285-cafa-4fc9-8a9a-bd902089b24f_SiteId">
    <vt:lpwstr>cbc2c381-2f2e-4d93-91d1-506c9316ace7</vt:lpwstr>
  </property>
  <property fmtid="{D5CDD505-2E9C-101B-9397-08002B2CF9AE}" pid="7" name="MSIP_Label_fc111285-cafa-4fc9-8a9a-bd902089b24f_ActionId">
    <vt:lpwstr>f63a0900-6702-4dae-97a1-f49a4e033181</vt:lpwstr>
  </property>
  <property fmtid="{D5CDD505-2E9C-101B-9397-08002B2CF9AE}" pid="8" name="MSIP_Label_fc111285-cafa-4fc9-8a9a-bd902089b24f_ContentBits">
    <vt:lpwstr>0</vt:lpwstr>
  </property>
  <property fmtid="{D5CDD505-2E9C-101B-9397-08002B2CF9AE}" pid="9" name="MSIP_Label_fc111285-cafa-4fc9-8a9a-bd902089b24f_Tag">
    <vt:lpwstr>10, 0, 1, 1</vt:lpwstr>
  </property>
</Properties>
</file>